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9" r:id="rId3"/>
    <p:sldId id="370"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 id="256" r:id="rId31"/>
    <p:sldId id="258" r:id="rId32"/>
    <p:sldId id="257" r:id="rId33"/>
    <p:sldId id="299" r:id="rId34"/>
    <p:sldId id="313" r:id="rId35"/>
    <p:sldId id="314" r:id="rId36"/>
    <p:sldId id="291" r:id="rId37"/>
    <p:sldId id="292" r:id="rId38"/>
    <p:sldId id="293" r:id="rId39"/>
    <p:sldId id="294" r:id="rId40"/>
    <p:sldId id="316" r:id="rId41"/>
    <p:sldId id="301" r:id="rId42"/>
    <p:sldId id="302" r:id="rId43"/>
    <p:sldId id="318" r:id="rId44"/>
    <p:sldId id="329" r:id="rId45"/>
    <p:sldId id="319" r:id="rId46"/>
    <p:sldId id="320" r:id="rId47"/>
    <p:sldId id="321" r:id="rId48"/>
    <p:sldId id="322" r:id="rId49"/>
    <p:sldId id="323" r:id="rId50"/>
    <p:sldId id="324" r:id="rId51"/>
    <p:sldId id="325" r:id="rId52"/>
    <p:sldId id="330" r:id="rId53"/>
    <p:sldId id="326" r:id="rId54"/>
    <p:sldId id="327" r:id="rId55"/>
    <p:sldId id="328" r:id="rId56"/>
    <p:sldId id="289" r:id="rId57"/>
  </p:sldIdLst>
  <p:sldSz cx="9144000" cy="5143500" type="screen16x9"/>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8" userDrawn="1">
          <p15:clr>
            <a:srgbClr val="A4A3A4"/>
          </p15:clr>
        </p15:guide>
        <p15:guide id="2" pos="29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 c" initials="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6" autoAdjust="0"/>
    <p:restoredTop sz="94660"/>
  </p:normalViewPr>
  <p:slideViewPr>
    <p:cSldViewPr showGuides="1">
      <p:cViewPr varScale="1">
        <p:scale>
          <a:sx n="120" d="100"/>
          <a:sy n="120" d="100"/>
        </p:scale>
        <p:origin x="824" y="72"/>
      </p:cViewPr>
      <p:guideLst>
        <p:guide orient="horz" pos="1568"/>
        <p:guide pos="292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82.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A938653-9BAB-47B8-914B-CD3E07ACD61E}" type="doc">
      <dgm:prSet loTypeId="urn:microsoft.com/office/officeart/2005/8/layout/cycle2" loCatId="cycle" qsTypeId="urn:microsoft.com/office/officeart/2005/8/quickstyle/simple1#1" qsCatId="simple" csTypeId="urn:microsoft.com/office/officeart/2005/8/colors/colorful1#1" csCatId="colorful" phldr="1"/>
      <dgm:spPr/>
      <dgm:t>
        <a:bodyPr/>
        <a:lstStyle/>
        <a:p>
          <a:endParaRPr lang="zh-CN" altLang="en-US"/>
        </a:p>
      </dgm:t>
    </dgm:pt>
    <dgm:pt modelId="{FF831DFE-53A3-47E6-AD89-83AFE01E3E9D}">
      <dgm:prSet phldrT="[文本]" custT="1"/>
      <dgm:spPr/>
      <dgm:t>
        <a:bodyPr/>
        <a:lstStyle/>
        <a:p>
          <a:pPr algn="ctr"/>
          <a:r>
            <a:rPr lang="zh-CN" sz="1400" b="1" dirty="0">
              <a:solidFill>
                <a:schemeClr val="bg1"/>
              </a:solidFill>
              <a:latin typeface="微软雅黑" panose="020B0503020204020204" charset="-122"/>
              <a:ea typeface="微软雅黑" panose="020B0503020204020204" charset="-122"/>
            </a:rPr>
            <a:t>数量（</a:t>
          </a:r>
          <a:r>
            <a:rPr lang="en-US" sz="1400" b="1" dirty="0">
              <a:solidFill>
                <a:schemeClr val="bg1"/>
              </a:solidFill>
              <a:latin typeface="微软雅黑" panose="020B0503020204020204" charset="-122"/>
              <a:ea typeface="微软雅黑" panose="020B0503020204020204" charset="-122"/>
            </a:rPr>
            <a:t>Volume</a:t>
          </a:r>
          <a:r>
            <a:rPr lang="zh-CN" sz="1400" b="1" dirty="0">
              <a:solidFill>
                <a:schemeClr val="bg1"/>
              </a:solidFill>
              <a:latin typeface="微软雅黑" panose="020B0503020204020204" charset="-122"/>
              <a:ea typeface="微软雅黑" panose="020B0503020204020204" charset="-122"/>
            </a:rPr>
            <a:t>）</a:t>
          </a:r>
          <a:endParaRPr lang="zh-CN" altLang="en-US" sz="1400" b="1" dirty="0">
            <a:solidFill>
              <a:schemeClr val="bg1"/>
            </a:solidFill>
            <a:latin typeface="微软雅黑" panose="020B0503020204020204" charset="-122"/>
            <a:ea typeface="微软雅黑" panose="020B0503020204020204" charset="-122"/>
          </a:endParaRPr>
        </a:p>
      </dgm:t>
    </dgm:pt>
    <dgm:pt modelId="{91E744E7-BD40-4EF6-89C4-A6DA88B72E7B}" cxnId="{832A07C5-2CF7-4D7E-B941-48E9249BBC5B}"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4A3EFD32-F478-4A88-B128-02FC3EEC6283}" cxnId="{832A07C5-2CF7-4D7E-B941-48E9249BBC5B}"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76992D1C-846D-42E4-AE5D-F56A6E3A2054}">
      <dgm:prSet phldrT="[文本]" custT="1"/>
      <dgm:spPr/>
      <dgm:t>
        <a:bodyPr/>
        <a:lstStyle/>
        <a:p>
          <a:pPr algn="ctr"/>
          <a:r>
            <a:rPr lang="zh-CN" sz="1400" b="1">
              <a:solidFill>
                <a:schemeClr val="bg1"/>
              </a:solidFill>
              <a:latin typeface="微软雅黑" panose="020B0503020204020204" charset="-122"/>
              <a:ea typeface="微软雅黑" panose="020B0503020204020204" charset="-122"/>
            </a:rPr>
            <a:t>种类（</a:t>
          </a:r>
          <a:r>
            <a:rPr lang="en-US" sz="1400" b="1">
              <a:solidFill>
                <a:schemeClr val="bg1"/>
              </a:solidFill>
              <a:latin typeface="微软雅黑" panose="020B0503020204020204" charset="-122"/>
              <a:ea typeface="微软雅黑" panose="020B0503020204020204" charset="-122"/>
            </a:rPr>
            <a:t>Variety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gm:t>
    </dgm:pt>
    <dgm:pt modelId="{8653FEB9-9E1E-4940-A7EE-9F2351D7A974}" cxnId="{484870BF-A83B-4DF6-899B-3EED15A234B3}"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B578E3A8-0709-4F46-9600-D36AA7A6F54A}" cxnId="{484870BF-A83B-4DF6-899B-3EED15A234B3}"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2EB51C09-5BBC-42A8-8EA4-19852C972533}">
      <dgm:prSet phldrT="[文本]" custT="1"/>
      <dgm:spPr/>
      <dgm:t>
        <a:bodyPr/>
        <a:lstStyle/>
        <a:p>
          <a:pPr algn="ctr"/>
          <a:r>
            <a:rPr lang="zh-CN" altLang="en-US" sz="1400" b="1" dirty="0">
              <a:solidFill>
                <a:schemeClr val="bg1"/>
              </a:solidFill>
              <a:latin typeface="微软雅黑" panose="020B0503020204020204" charset="-122"/>
              <a:ea typeface="微软雅黑" panose="020B0503020204020204" charset="-122"/>
            </a:rPr>
            <a:t>价值（</a:t>
          </a:r>
          <a:r>
            <a:rPr lang="en-US" altLang="en-US" sz="1400" b="1" dirty="0">
              <a:solidFill>
                <a:schemeClr val="bg1"/>
              </a:solidFill>
              <a:latin typeface="微软雅黑" panose="020B0503020204020204" charset="-122"/>
              <a:ea typeface="微软雅黑" panose="020B0503020204020204" charset="-122"/>
            </a:rPr>
            <a:t>Value</a:t>
          </a:r>
          <a:r>
            <a:rPr lang="zh-CN" altLang="en-US" sz="1400" b="1" dirty="0">
              <a:solidFill>
                <a:schemeClr val="bg1"/>
              </a:solidFill>
              <a:latin typeface="微软雅黑" panose="020B0503020204020204" charset="-122"/>
              <a:ea typeface="微软雅黑" panose="020B0503020204020204" charset="-122"/>
            </a:rPr>
            <a:t>）</a:t>
          </a:r>
        </a:p>
      </dgm:t>
    </dgm:pt>
    <dgm:pt modelId="{3950EC8D-41DE-433D-A7F5-29B2CC5970B3}" cxnId="{7E0AFBF4-BE5D-44CB-812D-2504472675E4}"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053B4996-F0B9-4776-BA78-69D70F0D9A08}" cxnId="{7E0AFBF4-BE5D-44CB-812D-2504472675E4}"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2B7BDCC6-16D7-4C56-A7D1-AB22CEBB1972}">
      <dgm:prSet phldrT="[文本]" custT="1"/>
      <dgm:spPr/>
      <dgm:t>
        <a:bodyPr/>
        <a:lstStyle/>
        <a:p>
          <a:pPr algn="ctr"/>
          <a:r>
            <a:rPr lang="zh-CN" sz="1400" b="1">
              <a:solidFill>
                <a:schemeClr val="bg1"/>
              </a:solidFill>
              <a:latin typeface="微软雅黑" panose="020B0503020204020204" charset="-122"/>
              <a:ea typeface="微软雅黑" panose="020B0503020204020204" charset="-122"/>
            </a:rPr>
            <a:t>速度（</a:t>
          </a:r>
          <a:r>
            <a:rPr lang="en-US" sz="1400" b="1">
              <a:solidFill>
                <a:schemeClr val="bg1"/>
              </a:solidFill>
              <a:latin typeface="微软雅黑" panose="020B0503020204020204" charset="-122"/>
              <a:ea typeface="微软雅黑" panose="020B0503020204020204" charset="-122"/>
            </a:rPr>
            <a:t>Velocity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gm:t>
    </dgm:pt>
    <dgm:pt modelId="{031C8C5E-D6ED-4F3B-B5F7-91518504AB9F}" cxnId="{AA5587C8-4B57-4ED9-96AD-6280FD568481}"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E5253135-DD23-4EBD-A8DE-A0D0103AA29C}" cxnId="{AA5587C8-4B57-4ED9-96AD-6280FD568481}"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3B4D9E5A-E208-4278-964B-BDD2B162CE4C}">
      <dgm:prSet phldrT="[文本]" custT="1"/>
      <dgm:spPr/>
      <dgm:t>
        <a:bodyPr/>
        <a:lstStyle/>
        <a:p>
          <a:pPr algn="ctr"/>
          <a:r>
            <a:rPr lang="zh-CN" sz="1400" b="1">
              <a:solidFill>
                <a:schemeClr val="bg1"/>
              </a:solidFill>
              <a:latin typeface="微软雅黑" panose="020B0503020204020204" charset="-122"/>
              <a:ea typeface="微软雅黑" panose="020B0503020204020204" charset="-122"/>
            </a:rPr>
            <a:t>准确性（</a:t>
          </a:r>
          <a:r>
            <a:rPr lang="en-US" sz="1400" b="1">
              <a:solidFill>
                <a:schemeClr val="bg1"/>
              </a:solidFill>
              <a:latin typeface="微软雅黑" panose="020B0503020204020204" charset="-122"/>
              <a:ea typeface="微软雅黑" panose="020B0503020204020204" charset="-122"/>
            </a:rPr>
            <a:t>Veracity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gm:t>
    </dgm:pt>
    <dgm:pt modelId="{0DFE7B69-F9B7-4286-A503-8CEA79A7DCED}" cxnId="{B1C0DA66-B55D-4A62-A4A6-C64FA1045B0B}"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27C67579-0C67-49A9-80D4-D4BA864B7576}" cxnId="{B1C0DA66-B55D-4A62-A4A6-C64FA1045B0B}"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1F4020D5-A60B-4081-B8A7-81E264ABB0A2}">
      <dgm:prSet phldrT="[文本]" custT="1"/>
      <dgm:spPr/>
      <dgm:t>
        <a:bodyPr/>
        <a:lstStyle/>
        <a:p>
          <a:pPr algn="ctr"/>
          <a:r>
            <a:rPr lang="zh-CN" sz="1400" b="1" dirty="0">
              <a:solidFill>
                <a:schemeClr val="bg1"/>
              </a:solidFill>
              <a:latin typeface="微软雅黑" panose="020B0503020204020204" charset="-122"/>
              <a:ea typeface="微软雅黑" panose="020B0503020204020204" charset="-122"/>
            </a:rPr>
            <a:t>可视化</a:t>
          </a:r>
          <a:r>
            <a:rPr lang="en-US" sz="1400" b="1" dirty="0">
              <a:solidFill>
                <a:schemeClr val="bg1"/>
              </a:solidFill>
              <a:latin typeface="微软雅黑" panose="020B0503020204020204" charset="-122"/>
              <a:ea typeface="微软雅黑" panose="020B0503020204020204" charset="-122"/>
            </a:rPr>
            <a:t>(visualization)</a:t>
          </a:r>
          <a:endParaRPr lang="zh-CN" altLang="en-US" sz="1400" b="1" dirty="0">
            <a:solidFill>
              <a:schemeClr val="bg1"/>
            </a:solidFill>
            <a:latin typeface="微软雅黑" panose="020B0503020204020204" charset="-122"/>
            <a:ea typeface="微软雅黑" panose="020B0503020204020204" charset="-122"/>
          </a:endParaRPr>
        </a:p>
      </dgm:t>
    </dgm:pt>
    <dgm:pt modelId="{03065AAF-1FBA-438D-839A-A7D4D56C1EAC}" cxnId="{EA20F031-0BB2-48AD-8E71-BF3FF2F5F454}"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50F51D9E-A9CB-4C8F-B0C4-7A70A886D0ED}" cxnId="{EA20F031-0BB2-48AD-8E71-BF3FF2F5F454}"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ADA7DAC4-64CB-4527-B14A-20C2A28B60CB}">
      <dgm:prSet phldrT="[文本]" custT="1"/>
      <dgm:spPr/>
      <dgm:t>
        <a:bodyPr/>
        <a:lstStyle/>
        <a:p>
          <a:pPr algn="ctr"/>
          <a:r>
            <a:rPr lang="zh-CN" sz="1400" b="1">
              <a:solidFill>
                <a:schemeClr val="bg1"/>
              </a:solidFill>
              <a:latin typeface="微软雅黑" panose="020B0503020204020204" charset="-122"/>
              <a:ea typeface="微软雅黑" panose="020B0503020204020204" charset="-122"/>
            </a:rPr>
            <a:t>可变性</a:t>
          </a:r>
          <a:r>
            <a:rPr lang="en-US" sz="1400" b="1">
              <a:solidFill>
                <a:schemeClr val="bg1"/>
              </a:solidFill>
              <a:latin typeface="微软雅黑" panose="020B0503020204020204" charset="-122"/>
              <a:ea typeface="微软雅黑" panose="020B0503020204020204" charset="-122"/>
            </a:rPr>
            <a:t>(Variability)</a:t>
          </a:r>
          <a:endParaRPr lang="zh-CN" altLang="en-US" sz="1400" b="1">
            <a:solidFill>
              <a:schemeClr val="bg1"/>
            </a:solidFill>
            <a:latin typeface="微软雅黑" panose="020B0503020204020204" charset="-122"/>
            <a:ea typeface="微软雅黑" panose="020B0503020204020204" charset="-122"/>
          </a:endParaRPr>
        </a:p>
      </dgm:t>
    </dgm:pt>
    <dgm:pt modelId="{51A2DF85-26B3-4F00-87CA-5E1D4392D9CF}" cxnId="{4BF1A43A-2197-4B51-ADA7-E31BB294399F}"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9CA249BD-18FA-425E-B9FE-36848190CDC3}" cxnId="{4BF1A43A-2197-4B51-ADA7-E31BB294399F}"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C32F6D8D-739A-4FA6-975F-954220E769AA}">
      <dgm:prSet phldrT="[文本]" custT="1"/>
      <dgm:spPr/>
      <dgm:t>
        <a:bodyPr/>
        <a:lstStyle/>
        <a:p>
          <a:pPr algn="ctr"/>
          <a:r>
            <a:rPr lang="zh-CN" sz="1400" b="1">
              <a:solidFill>
                <a:schemeClr val="bg1"/>
              </a:solidFill>
              <a:latin typeface="微软雅黑" panose="020B0503020204020204" charset="-122"/>
              <a:ea typeface="微软雅黑" panose="020B0503020204020204" charset="-122"/>
            </a:rPr>
            <a:t>波动性</a:t>
          </a:r>
          <a:r>
            <a:rPr lang="en-US" sz="1400" b="1">
              <a:solidFill>
                <a:schemeClr val="bg1"/>
              </a:solidFill>
              <a:latin typeface="微软雅黑" panose="020B0503020204020204" charset="-122"/>
              <a:ea typeface="微软雅黑" panose="020B0503020204020204" charset="-122"/>
            </a:rPr>
            <a:t>(Volatility)</a:t>
          </a:r>
          <a:endParaRPr lang="zh-CN" altLang="en-US" sz="1400" b="1">
            <a:solidFill>
              <a:schemeClr val="bg1"/>
            </a:solidFill>
            <a:latin typeface="微软雅黑" panose="020B0503020204020204" charset="-122"/>
            <a:ea typeface="微软雅黑" panose="020B0503020204020204" charset="-122"/>
          </a:endParaRPr>
        </a:p>
      </dgm:t>
    </dgm:pt>
    <dgm:pt modelId="{4E647B05-B957-4825-ADEA-8C982CFA84B6}" cxnId="{BE7435DE-B63F-42AA-BBD5-6CC73F2A7431}" type="parTrans">
      <dgm:prSet/>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5A91567F-9FBE-4044-B6C7-3C71481EBDCD}" cxnId="{BE7435DE-B63F-42AA-BBD5-6CC73F2A7431}" type="sibTrans">
      <dgm:prSet custT="1"/>
      <dgm:spPr/>
      <dgm:t>
        <a:bodyPr/>
        <a:lstStyle/>
        <a:p>
          <a:pPr algn="ctr"/>
          <a:endParaRPr lang="zh-CN" altLang="en-US" sz="1400" b="1">
            <a:solidFill>
              <a:schemeClr val="bg1"/>
            </a:solidFill>
            <a:latin typeface="微软雅黑" panose="020B0503020204020204" charset="-122"/>
            <a:ea typeface="微软雅黑" panose="020B0503020204020204" charset="-122"/>
          </a:endParaRPr>
        </a:p>
      </dgm:t>
    </dgm:pt>
    <dgm:pt modelId="{326EF062-3B19-4DAF-9A2E-7996D3905A2D}" type="pres">
      <dgm:prSet presAssocID="{3A938653-9BAB-47B8-914B-CD3E07ACD61E}" presName="cycle" presStyleCnt="0">
        <dgm:presLayoutVars>
          <dgm:dir/>
          <dgm:resizeHandles val="exact"/>
        </dgm:presLayoutVars>
      </dgm:prSet>
      <dgm:spPr/>
    </dgm:pt>
    <dgm:pt modelId="{C2D05862-C65F-48FB-B886-B1956CFBC9BA}" type="pres">
      <dgm:prSet presAssocID="{FF831DFE-53A3-47E6-AD89-83AFE01E3E9D}" presName="node" presStyleLbl="node1" presStyleIdx="0" presStyleCnt="8" custScaleX="296722" custScaleY="151713" custRadScaleRad="100215" custRadScaleInc="16670">
        <dgm:presLayoutVars>
          <dgm:bulletEnabled val="1"/>
        </dgm:presLayoutVars>
      </dgm:prSet>
      <dgm:spPr/>
    </dgm:pt>
    <dgm:pt modelId="{8E40F572-FF9F-40CF-9DAC-5045B3C2260F}" type="pres">
      <dgm:prSet presAssocID="{4A3EFD32-F478-4A88-B128-02FC3EEC6283}" presName="sibTrans" presStyleLbl="sibTrans2D1" presStyleIdx="0" presStyleCnt="8"/>
      <dgm:spPr/>
    </dgm:pt>
    <dgm:pt modelId="{C7E95914-4F5A-4E91-B632-F66B7DB9C168}" type="pres">
      <dgm:prSet presAssocID="{4A3EFD32-F478-4A88-B128-02FC3EEC6283}" presName="connectorText" presStyleLbl="sibTrans2D1" presStyleIdx="0" presStyleCnt="8"/>
      <dgm:spPr/>
    </dgm:pt>
    <dgm:pt modelId="{724F3441-9B91-4736-AC4E-ED0E6502C921}" type="pres">
      <dgm:prSet presAssocID="{76992D1C-846D-42E4-AE5D-F56A6E3A2054}" presName="node" presStyleLbl="node1" presStyleIdx="1" presStyleCnt="8" custScaleX="296722" custScaleY="151713" custRadScaleRad="146297" custRadScaleInc="74281">
        <dgm:presLayoutVars>
          <dgm:bulletEnabled val="1"/>
        </dgm:presLayoutVars>
      </dgm:prSet>
      <dgm:spPr/>
    </dgm:pt>
    <dgm:pt modelId="{E746881E-C5B8-4924-AB95-E690C451C2E7}" type="pres">
      <dgm:prSet presAssocID="{B578E3A8-0709-4F46-9600-D36AA7A6F54A}" presName="sibTrans" presStyleLbl="sibTrans2D1" presStyleIdx="1" presStyleCnt="8"/>
      <dgm:spPr/>
    </dgm:pt>
    <dgm:pt modelId="{C1DD0505-1B9E-4926-88F2-9BB9DD124ECA}" type="pres">
      <dgm:prSet presAssocID="{B578E3A8-0709-4F46-9600-D36AA7A6F54A}" presName="connectorText" presStyleLbl="sibTrans2D1" presStyleIdx="1" presStyleCnt="8"/>
      <dgm:spPr/>
    </dgm:pt>
    <dgm:pt modelId="{75DC5AAD-CD13-47A4-B225-E482CB037CC8}" type="pres">
      <dgm:prSet presAssocID="{2EB51C09-5BBC-42A8-8EA4-19852C972533}" presName="node" presStyleLbl="node1" presStyleIdx="2" presStyleCnt="8" custScaleX="296722" custScaleY="151713" custRadScaleRad="174486" custRadScaleInc="-3866">
        <dgm:presLayoutVars>
          <dgm:bulletEnabled val="1"/>
        </dgm:presLayoutVars>
      </dgm:prSet>
      <dgm:spPr/>
    </dgm:pt>
    <dgm:pt modelId="{FD3B0E80-5B5F-4159-9CC4-45911BC160F4}" type="pres">
      <dgm:prSet presAssocID="{053B4996-F0B9-4776-BA78-69D70F0D9A08}" presName="sibTrans" presStyleLbl="sibTrans2D1" presStyleIdx="2" presStyleCnt="8"/>
      <dgm:spPr/>
    </dgm:pt>
    <dgm:pt modelId="{8CFD50DB-A4D9-4D2F-89BD-466C57371598}" type="pres">
      <dgm:prSet presAssocID="{053B4996-F0B9-4776-BA78-69D70F0D9A08}" presName="connectorText" presStyleLbl="sibTrans2D1" presStyleIdx="2" presStyleCnt="8"/>
      <dgm:spPr/>
    </dgm:pt>
    <dgm:pt modelId="{9395169A-E024-4E4A-A026-C275E2AC5026}" type="pres">
      <dgm:prSet presAssocID="{2B7BDCC6-16D7-4C56-A7D1-AB22CEBB1972}" presName="node" presStyleLbl="node1" presStyleIdx="3" presStyleCnt="8" custScaleX="296722" custScaleY="151713" custRadScaleRad="154624" custRadScaleInc="-81340">
        <dgm:presLayoutVars>
          <dgm:bulletEnabled val="1"/>
        </dgm:presLayoutVars>
      </dgm:prSet>
      <dgm:spPr/>
    </dgm:pt>
    <dgm:pt modelId="{386B633F-778A-441A-9E6C-A8CFDEBCDFB2}" type="pres">
      <dgm:prSet presAssocID="{E5253135-DD23-4EBD-A8DE-A0D0103AA29C}" presName="sibTrans" presStyleLbl="sibTrans2D1" presStyleIdx="3" presStyleCnt="8"/>
      <dgm:spPr/>
    </dgm:pt>
    <dgm:pt modelId="{813BAE4D-0256-4A03-A43B-08E4760AB0B0}" type="pres">
      <dgm:prSet presAssocID="{E5253135-DD23-4EBD-A8DE-A0D0103AA29C}" presName="connectorText" presStyleLbl="sibTrans2D1" presStyleIdx="3" presStyleCnt="8"/>
      <dgm:spPr/>
    </dgm:pt>
    <dgm:pt modelId="{2507E7CD-EC49-4726-B116-5619B68A4592}" type="pres">
      <dgm:prSet presAssocID="{3B4D9E5A-E208-4278-964B-BDD2B162CE4C}" presName="node" presStyleLbl="node1" presStyleIdx="4" presStyleCnt="8" custScaleX="296722" custScaleY="151713" custRadScaleRad="122221" custRadScaleInc="-16547">
        <dgm:presLayoutVars>
          <dgm:bulletEnabled val="1"/>
        </dgm:presLayoutVars>
      </dgm:prSet>
      <dgm:spPr/>
    </dgm:pt>
    <dgm:pt modelId="{242157FB-1DAB-4830-BFF0-BAF8AAC8F7BF}" type="pres">
      <dgm:prSet presAssocID="{27C67579-0C67-49A9-80D4-D4BA864B7576}" presName="sibTrans" presStyleLbl="sibTrans2D1" presStyleIdx="4" presStyleCnt="8"/>
      <dgm:spPr/>
    </dgm:pt>
    <dgm:pt modelId="{8C8518BA-9971-4516-88D6-E7448B65DFAD}" type="pres">
      <dgm:prSet presAssocID="{27C67579-0C67-49A9-80D4-D4BA864B7576}" presName="connectorText" presStyleLbl="sibTrans2D1" presStyleIdx="4" presStyleCnt="8"/>
      <dgm:spPr/>
    </dgm:pt>
    <dgm:pt modelId="{0A49ED0A-C9DA-409E-972C-9A2EE4B0D6E9}" type="pres">
      <dgm:prSet presAssocID="{ADA7DAC4-64CB-4527-B14A-20C2A28B60CB}" presName="node" presStyleLbl="node1" presStyleIdx="5" presStyleCnt="8" custScaleX="296722" custScaleY="151713" custRadScaleRad="137698" custRadScaleInc="70244">
        <dgm:presLayoutVars>
          <dgm:bulletEnabled val="1"/>
        </dgm:presLayoutVars>
      </dgm:prSet>
      <dgm:spPr/>
    </dgm:pt>
    <dgm:pt modelId="{06060EEB-B598-489C-87EF-D7B801266603}" type="pres">
      <dgm:prSet presAssocID="{9CA249BD-18FA-425E-B9FE-36848190CDC3}" presName="sibTrans" presStyleLbl="sibTrans2D1" presStyleIdx="5" presStyleCnt="8"/>
      <dgm:spPr/>
    </dgm:pt>
    <dgm:pt modelId="{76A4B470-8045-4377-95D9-C5D49CA725B9}" type="pres">
      <dgm:prSet presAssocID="{9CA249BD-18FA-425E-B9FE-36848190CDC3}" presName="connectorText" presStyleLbl="sibTrans2D1" presStyleIdx="5" presStyleCnt="8"/>
      <dgm:spPr/>
    </dgm:pt>
    <dgm:pt modelId="{3F891645-30B1-4507-B401-07CC4F009586}" type="pres">
      <dgm:prSet presAssocID="{C32F6D8D-739A-4FA6-975F-954220E769AA}" presName="node" presStyleLbl="node1" presStyleIdx="6" presStyleCnt="8" custScaleX="296722" custScaleY="151713" custRadScaleRad="161884" custRadScaleInc="1846">
        <dgm:presLayoutVars>
          <dgm:bulletEnabled val="1"/>
        </dgm:presLayoutVars>
      </dgm:prSet>
      <dgm:spPr/>
    </dgm:pt>
    <dgm:pt modelId="{59A7C3A4-6593-4942-863A-10E94142AD91}" type="pres">
      <dgm:prSet presAssocID="{5A91567F-9FBE-4044-B6C7-3C71481EBDCD}" presName="sibTrans" presStyleLbl="sibTrans2D1" presStyleIdx="6" presStyleCnt="8"/>
      <dgm:spPr/>
    </dgm:pt>
    <dgm:pt modelId="{B713D9AB-E36C-4BFE-9CC8-14CB93C5FD76}" type="pres">
      <dgm:prSet presAssocID="{5A91567F-9FBE-4044-B6C7-3C71481EBDCD}" presName="connectorText" presStyleLbl="sibTrans2D1" presStyleIdx="6" presStyleCnt="8"/>
      <dgm:spPr/>
    </dgm:pt>
    <dgm:pt modelId="{63150590-DAA8-4DF6-B0AD-61E78DB9FBED}" type="pres">
      <dgm:prSet presAssocID="{1F4020D5-A60B-4081-B8A7-81E264ABB0A2}" presName="node" presStyleLbl="node1" presStyleIdx="7" presStyleCnt="8" custScaleX="296722" custScaleY="151713" custRadScaleRad="137110" custRadScaleInc="-68650">
        <dgm:presLayoutVars>
          <dgm:bulletEnabled val="1"/>
        </dgm:presLayoutVars>
      </dgm:prSet>
      <dgm:spPr/>
    </dgm:pt>
    <dgm:pt modelId="{85C6E02E-1DE9-4183-8F35-F196D2981E5C}" type="pres">
      <dgm:prSet presAssocID="{50F51D9E-A9CB-4C8F-B0C4-7A70A886D0ED}" presName="sibTrans" presStyleLbl="sibTrans2D1" presStyleIdx="7" presStyleCnt="8"/>
      <dgm:spPr/>
    </dgm:pt>
    <dgm:pt modelId="{7035D375-5F74-498B-9655-50E2EC4D2E98}" type="pres">
      <dgm:prSet presAssocID="{50F51D9E-A9CB-4C8F-B0C4-7A70A886D0ED}" presName="connectorText" presStyleLbl="sibTrans2D1" presStyleIdx="7" presStyleCnt="8"/>
      <dgm:spPr/>
    </dgm:pt>
  </dgm:ptLst>
  <dgm:cxnLst>
    <dgm:cxn modelId="{D2472902-9198-47C2-88CE-73C4574F3B6E}" type="presOf" srcId="{50F51D9E-A9CB-4C8F-B0C4-7A70A886D0ED}" destId="{85C6E02E-1DE9-4183-8F35-F196D2981E5C}" srcOrd="0" destOrd="0" presId="urn:microsoft.com/office/officeart/2005/8/layout/cycle2"/>
    <dgm:cxn modelId="{E76E9105-8B59-4887-AE4E-D58192163887}" type="presOf" srcId="{ADA7DAC4-64CB-4527-B14A-20C2A28B60CB}" destId="{0A49ED0A-C9DA-409E-972C-9A2EE4B0D6E9}" srcOrd="0" destOrd="0" presId="urn:microsoft.com/office/officeart/2005/8/layout/cycle2"/>
    <dgm:cxn modelId="{13D2751D-3CB3-4927-BE14-0DFFFE58A3F1}" type="presOf" srcId="{E5253135-DD23-4EBD-A8DE-A0D0103AA29C}" destId="{386B633F-778A-441A-9E6C-A8CFDEBCDFB2}" srcOrd="0" destOrd="0" presId="urn:microsoft.com/office/officeart/2005/8/layout/cycle2"/>
    <dgm:cxn modelId="{60CC912B-D045-4F5D-89E9-99D2D6207E83}" type="presOf" srcId="{053B4996-F0B9-4776-BA78-69D70F0D9A08}" destId="{8CFD50DB-A4D9-4D2F-89BD-466C57371598}" srcOrd="1" destOrd="0" presId="urn:microsoft.com/office/officeart/2005/8/layout/cycle2"/>
    <dgm:cxn modelId="{EA20F031-0BB2-48AD-8E71-BF3FF2F5F454}" srcId="{3A938653-9BAB-47B8-914B-CD3E07ACD61E}" destId="{1F4020D5-A60B-4081-B8A7-81E264ABB0A2}" srcOrd="7" destOrd="0" parTransId="{03065AAF-1FBA-438D-839A-A7D4D56C1EAC}" sibTransId="{50F51D9E-A9CB-4C8F-B0C4-7A70A886D0ED}"/>
    <dgm:cxn modelId="{4BF1A43A-2197-4B51-ADA7-E31BB294399F}" srcId="{3A938653-9BAB-47B8-914B-CD3E07ACD61E}" destId="{ADA7DAC4-64CB-4527-B14A-20C2A28B60CB}" srcOrd="5" destOrd="0" parTransId="{51A2DF85-26B3-4F00-87CA-5E1D4392D9CF}" sibTransId="{9CA249BD-18FA-425E-B9FE-36848190CDC3}"/>
    <dgm:cxn modelId="{4500FD3D-7EA3-4B13-8585-624CA6827FF1}" type="presOf" srcId="{E5253135-DD23-4EBD-A8DE-A0D0103AA29C}" destId="{813BAE4D-0256-4A03-A43B-08E4760AB0B0}" srcOrd="1" destOrd="0" presId="urn:microsoft.com/office/officeart/2005/8/layout/cycle2"/>
    <dgm:cxn modelId="{B1C0DA66-B55D-4A62-A4A6-C64FA1045B0B}" srcId="{3A938653-9BAB-47B8-914B-CD3E07ACD61E}" destId="{3B4D9E5A-E208-4278-964B-BDD2B162CE4C}" srcOrd="4" destOrd="0" parTransId="{0DFE7B69-F9B7-4286-A503-8CEA79A7DCED}" sibTransId="{27C67579-0C67-49A9-80D4-D4BA864B7576}"/>
    <dgm:cxn modelId="{6A8DBB49-37CD-4741-BA40-F145C3D80355}" type="presOf" srcId="{C32F6D8D-739A-4FA6-975F-954220E769AA}" destId="{3F891645-30B1-4507-B401-07CC4F009586}" srcOrd="0" destOrd="0" presId="urn:microsoft.com/office/officeart/2005/8/layout/cycle2"/>
    <dgm:cxn modelId="{9DB0274F-AEEE-4C84-A9C6-B8D4F6893A9B}" type="presOf" srcId="{3B4D9E5A-E208-4278-964B-BDD2B162CE4C}" destId="{2507E7CD-EC49-4726-B116-5619B68A4592}" srcOrd="0" destOrd="0" presId="urn:microsoft.com/office/officeart/2005/8/layout/cycle2"/>
    <dgm:cxn modelId="{7E0B0C50-C466-4C08-A59E-8876C59AE92C}" type="presOf" srcId="{4A3EFD32-F478-4A88-B128-02FC3EEC6283}" destId="{8E40F572-FF9F-40CF-9DAC-5045B3C2260F}" srcOrd="0" destOrd="0" presId="urn:microsoft.com/office/officeart/2005/8/layout/cycle2"/>
    <dgm:cxn modelId="{414E8556-14FE-4F80-87B2-C3F992B66160}" type="presOf" srcId="{2EB51C09-5BBC-42A8-8EA4-19852C972533}" destId="{75DC5AAD-CD13-47A4-B225-E482CB037CC8}" srcOrd="0" destOrd="0" presId="urn:microsoft.com/office/officeart/2005/8/layout/cycle2"/>
    <dgm:cxn modelId="{3C212082-6D6C-45DC-9ECD-E44662EBA978}" type="presOf" srcId="{4A3EFD32-F478-4A88-B128-02FC3EEC6283}" destId="{C7E95914-4F5A-4E91-B632-F66B7DB9C168}" srcOrd="1" destOrd="0" presId="urn:microsoft.com/office/officeart/2005/8/layout/cycle2"/>
    <dgm:cxn modelId="{4195DB84-E4D6-468B-AB0C-F55404B1EEE1}" type="presOf" srcId="{B578E3A8-0709-4F46-9600-D36AA7A6F54A}" destId="{E746881E-C5B8-4924-AB95-E690C451C2E7}" srcOrd="0" destOrd="0" presId="urn:microsoft.com/office/officeart/2005/8/layout/cycle2"/>
    <dgm:cxn modelId="{2F73778C-6D5B-468A-B66F-BCDA55BCCC45}" type="presOf" srcId="{9CA249BD-18FA-425E-B9FE-36848190CDC3}" destId="{06060EEB-B598-489C-87EF-D7B801266603}" srcOrd="0" destOrd="0" presId="urn:microsoft.com/office/officeart/2005/8/layout/cycle2"/>
    <dgm:cxn modelId="{1272B292-89B8-4700-9EC3-8E7EE3CB9CB6}" type="presOf" srcId="{B578E3A8-0709-4F46-9600-D36AA7A6F54A}" destId="{C1DD0505-1B9E-4926-88F2-9BB9DD124ECA}" srcOrd="1" destOrd="0" presId="urn:microsoft.com/office/officeart/2005/8/layout/cycle2"/>
    <dgm:cxn modelId="{819F489C-EE2E-4FCF-A744-83647EAAB22C}" type="presOf" srcId="{FF831DFE-53A3-47E6-AD89-83AFE01E3E9D}" destId="{C2D05862-C65F-48FB-B886-B1956CFBC9BA}" srcOrd="0" destOrd="0" presId="urn:microsoft.com/office/officeart/2005/8/layout/cycle2"/>
    <dgm:cxn modelId="{BDB5C6A6-CC0B-4518-A886-CBD8415942CE}" type="presOf" srcId="{2B7BDCC6-16D7-4C56-A7D1-AB22CEBB1972}" destId="{9395169A-E024-4E4A-A026-C275E2AC5026}" srcOrd="0" destOrd="0" presId="urn:microsoft.com/office/officeart/2005/8/layout/cycle2"/>
    <dgm:cxn modelId="{E0833CA8-6C87-4FE3-A113-BBFDFB0CFE0A}" type="presOf" srcId="{50F51D9E-A9CB-4C8F-B0C4-7A70A886D0ED}" destId="{7035D375-5F74-498B-9655-50E2EC4D2E98}" srcOrd="1" destOrd="0" presId="urn:microsoft.com/office/officeart/2005/8/layout/cycle2"/>
    <dgm:cxn modelId="{1B73E4A9-8B08-4013-9B2D-F9911F6473BF}" type="presOf" srcId="{9CA249BD-18FA-425E-B9FE-36848190CDC3}" destId="{76A4B470-8045-4377-95D9-C5D49CA725B9}" srcOrd="1" destOrd="0" presId="urn:microsoft.com/office/officeart/2005/8/layout/cycle2"/>
    <dgm:cxn modelId="{484870BF-A83B-4DF6-899B-3EED15A234B3}" srcId="{3A938653-9BAB-47B8-914B-CD3E07ACD61E}" destId="{76992D1C-846D-42E4-AE5D-F56A6E3A2054}" srcOrd="1" destOrd="0" parTransId="{8653FEB9-9E1E-4940-A7EE-9F2351D7A974}" sibTransId="{B578E3A8-0709-4F46-9600-D36AA7A6F54A}"/>
    <dgm:cxn modelId="{F32F06C3-5DE7-4569-B3D2-7BF227EA3D5F}" type="presOf" srcId="{1F4020D5-A60B-4081-B8A7-81E264ABB0A2}" destId="{63150590-DAA8-4DF6-B0AD-61E78DB9FBED}" srcOrd="0" destOrd="0" presId="urn:microsoft.com/office/officeart/2005/8/layout/cycle2"/>
    <dgm:cxn modelId="{832A07C5-2CF7-4D7E-B941-48E9249BBC5B}" srcId="{3A938653-9BAB-47B8-914B-CD3E07ACD61E}" destId="{FF831DFE-53A3-47E6-AD89-83AFE01E3E9D}" srcOrd="0" destOrd="0" parTransId="{91E744E7-BD40-4EF6-89C4-A6DA88B72E7B}" sibTransId="{4A3EFD32-F478-4A88-B128-02FC3EEC6283}"/>
    <dgm:cxn modelId="{AA5587C8-4B57-4ED9-96AD-6280FD568481}" srcId="{3A938653-9BAB-47B8-914B-CD3E07ACD61E}" destId="{2B7BDCC6-16D7-4C56-A7D1-AB22CEBB1972}" srcOrd="3" destOrd="0" parTransId="{031C8C5E-D6ED-4F3B-B5F7-91518504AB9F}" sibTransId="{E5253135-DD23-4EBD-A8DE-A0D0103AA29C}"/>
    <dgm:cxn modelId="{BE7435DE-B63F-42AA-BBD5-6CC73F2A7431}" srcId="{3A938653-9BAB-47B8-914B-CD3E07ACD61E}" destId="{C32F6D8D-739A-4FA6-975F-954220E769AA}" srcOrd="6" destOrd="0" parTransId="{4E647B05-B957-4825-ADEA-8C982CFA84B6}" sibTransId="{5A91567F-9FBE-4044-B6C7-3C71481EBDCD}"/>
    <dgm:cxn modelId="{C329C8DF-7D9B-429F-B29C-D08F5A69F3B5}" type="presOf" srcId="{5A91567F-9FBE-4044-B6C7-3C71481EBDCD}" destId="{B713D9AB-E36C-4BFE-9CC8-14CB93C5FD76}" srcOrd="1" destOrd="0" presId="urn:microsoft.com/office/officeart/2005/8/layout/cycle2"/>
    <dgm:cxn modelId="{9B8DE2E6-1148-4BF9-9EFE-C643CF1F0530}" type="presOf" srcId="{5A91567F-9FBE-4044-B6C7-3C71481EBDCD}" destId="{59A7C3A4-6593-4942-863A-10E94142AD91}" srcOrd="0" destOrd="0" presId="urn:microsoft.com/office/officeart/2005/8/layout/cycle2"/>
    <dgm:cxn modelId="{91A5E5EC-46EE-4864-B4BF-3D6F025EA2BA}" type="presOf" srcId="{76992D1C-846D-42E4-AE5D-F56A6E3A2054}" destId="{724F3441-9B91-4736-AC4E-ED0E6502C921}" srcOrd="0" destOrd="0" presId="urn:microsoft.com/office/officeart/2005/8/layout/cycle2"/>
    <dgm:cxn modelId="{911C00F1-A004-42F0-9917-74C6F718B06E}" type="presOf" srcId="{3A938653-9BAB-47B8-914B-CD3E07ACD61E}" destId="{326EF062-3B19-4DAF-9A2E-7996D3905A2D}" srcOrd="0" destOrd="0" presId="urn:microsoft.com/office/officeart/2005/8/layout/cycle2"/>
    <dgm:cxn modelId="{E7CC76F4-8876-4690-9487-6C4318687D01}" type="presOf" srcId="{27C67579-0C67-49A9-80D4-D4BA864B7576}" destId="{242157FB-1DAB-4830-BFF0-BAF8AAC8F7BF}" srcOrd="0" destOrd="0" presId="urn:microsoft.com/office/officeart/2005/8/layout/cycle2"/>
    <dgm:cxn modelId="{7E0AFBF4-BE5D-44CB-812D-2504472675E4}" srcId="{3A938653-9BAB-47B8-914B-CD3E07ACD61E}" destId="{2EB51C09-5BBC-42A8-8EA4-19852C972533}" srcOrd="2" destOrd="0" parTransId="{3950EC8D-41DE-433D-A7F5-29B2CC5970B3}" sibTransId="{053B4996-F0B9-4776-BA78-69D70F0D9A08}"/>
    <dgm:cxn modelId="{BBAE85FC-E55A-43FC-915A-E92B4404601A}" type="presOf" srcId="{053B4996-F0B9-4776-BA78-69D70F0D9A08}" destId="{FD3B0E80-5B5F-4159-9CC4-45911BC160F4}" srcOrd="0" destOrd="0" presId="urn:microsoft.com/office/officeart/2005/8/layout/cycle2"/>
    <dgm:cxn modelId="{D8F118FF-AD4C-4061-BB4E-34D4DF7EB038}" type="presOf" srcId="{27C67579-0C67-49A9-80D4-D4BA864B7576}" destId="{8C8518BA-9971-4516-88D6-E7448B65DFAD}" srcOrd="1" destOrd="0" presId="urn:microsoft.com/office/officeart/2005/8/layout/cycle2"/>
    <dgm:cxn modelId="{DD1F13DE-0C8A-411B-A22A-47DC322C8AA1}" type="presParOf" srcId="{326EF062-3B19-4DAF-9A2E-7996D3905A2D}" destId="{C2D05862-C65F-48FB-B886-B1956CFBC9BA}" srcOrd="0" destOrd="0" presId="urn:microsoft.com/office/officeart/2005/8/layout/cycle2"/>
    <dgm:cxn modelId="{038211AF-60EC-438A-B69B-D838F629D3BF}" type="presParOf" srcId="{326EF062-3B19-4DAF-9A2E-7996D3905A2D}" destId="{8E40F572-FF9F-40CF-9DAC-5045B3C2260F}" srcOrd="1" destOrd="0" presId="urn:microsoft.com/office/officeart/2005/8/layout/cycle2"/>
    <dgm:cxn modelId="{4D44A2C1-2915-44EC-A5CB-869F6D0C5374}" type="presParOf" srcId="{8E40F572-FF9F-40CF-9DAC-5045B3C2260F}" destId="{C7E95914-4F5A-4E91-B632-F66B7DB9C168}" srcOrd="0" destOrd="0" presId="urn:microsoft.com/office/officeart/2005/8/layout/cycle2"/>
    <dgm:cxn modelId="{D74134E0-642E-4B09-8F71-97C9B1F22812}" type="presParOf" srcId="{326EF062-3B19-4DAF-9A2E-7996D3905A2D}" destId="{724F3441-9B91-4736-AC4E-ED0E6502C921}" srcOrd="2" destOrd="0" presId="urn:microsoft.com/office/officeart/2005/8/layout/cycle2"/>
    <dgm:cxn modelId="{0D5652D9-7267-463C-B780-B2897C09C0B4}" type="presParOf" srcId="{326EF062-3B19-4DAF-9A2E-7996D3905A2D}" destId="{E746881E-C5B8-4924-AB95-E690C451C2E7}" srcOrd="3" destOrd="0" presId="urn:microsoft.com/office/officeart/2005/8/layout/cycle2"/>
    <dgm:cxn modelId="{71C4A530-E930-4EAC-9CCA-D27FAAB17C99}" type="presParOf" srcId="{E746881E-C5B8-4924-AB95-E690C451C2E7}" destId="{C1DD0505-1B9E-4926-88F2-9BB9DD124ECA}" srcOrd="0" destOrd="0" presId="urn:microsoft.com/office/officeart/2005/8/layout/cycle2"/>
    <dgm:cxn modelId="{BF3031AA-35AC-4EA9-83BE-9FA7626D5CEC}" type="presParOf" srcId="{326EF062-3B19-4DAF-9A2E-7996D3905A2D}" destId="{75DC5AAD-CD13-47A4-B225-E482CB037CC8}" srcOrd="4" destOrd="0" presId="urn:microsoft.com/office/officeart/2005/8/layout/cycle2"/>
    <dgm:cxn modelId="{C3072C8C-989C-4D8A-B89D-12E2B6DA2434}" type="presParOf" srcId="{326EF062-3B19-4DAF-9A2E-7996D3905A2D}" destId="{FD3B0E80-5B5F-4159-9CC4-45911BC160F4}" srcOrd="5" destOrd="0" presId="urn:microsoft.com/office/officeart/2005/8/layout/cycle2"/>
    <dgm:cxn modelId="{2C79BD04-ECDF-4A6E-AF6F-566315B021E0}" type="presParOf" srcId="{FD3B0E80-5B5F-4159-9CC4-45911BC160F4}" destId="{8CFD50DB-A4D9-4D2F-89BD-466C57371598}" srcOrd="0" destOrd="0" presId="urn:microsoft.com/office/officeart/2005/8/layout/cycle2"/>
    <dgm:cxn modelId="{59258A19-3FC0-46C0-9F71-8BADB8D56CB6}" type="presParOf" srcId="{326EF062-3B19-4DAF-9A2E-7996D3905A2D}" destId="{9395169A-E024-4E4A-A026-C275E2AC5026}" srcOrd="6" destOrd="0" presId="urn:microsoft.com/office/officeart/2005/8/layout/cycle2"/>
    <dgm:cxn modelId="{D739BE4D-038A-4FDD-8FD4-55C353D6295F}" type="presParOf" srcId="{326EF062-3B19-4DAF-9A2E-7996D3905A2D}" destId="{386B633F-778A-441A-9E6C-A8CFDEBCDFB2}" srcOrd="7" destOrd="0" presId="urn:microsoft.com/office/officeart/2005/8/layout/cycle2"/>
    <dgm:cxn modelId="{00F42392-9BEA-4D0C-92D3-1D46C46F4D88}" type="presParOf" srcId="{386B633F-778A-441A-9E6C-A8CFDEBCDFB2}" destId="{813BAE4D-0256-4A03-A43B-08E4760AB0B0}" srcOrd="0" destOrd="0" presId="urn:microsoft.com/office/officeart/2005/8/layout/cycle2"/>
    <dgm:cxn modelId="{29E97E80-4465-44C3-AFB3-ADABF40574B0}" type="presParOf" srcId="{326EF062-3B19-4DAF-9A2E-7996D3905A2D}" destId="{2507E7CD-EC49-4726-B116-5619B68A4592}" srcOrd="8" destOrd="0" presId="urn:microsoft.com/office/officeart/2005/8/layout/cycle2"/>
    <dgm:cxn modelId="{D72C3882-024B-4475-8010-B36013CA811A}" type="presParOf" srcId="{326EF062-3B19-4DAF-9A2E-7996D3905A2D}" destId="{242157FB-1DAB-4830-BFF0-BAF8AAC8F7BF}" srcOrd="9" destOrd="0" presId="urn:microsoft.com/office/officeart/2005/8/layout/cycle2"/>
    <dgm:cxn modelId="{BAF24314-462A-4021-A19F-A303D0A9DA87}" type="presParOf" srcId="{242157FB-1DAB-4830-BFF0-BAF8AAC8F7BF}" destId="{8C8518BA-9971-4516-88D6-E7448B65DFAD}" srcOrd="0" destOrd="0" presId="urn:microsoft.com/office/officeart/2005/8/layout/cycle2"/>
    <dgm:cxn modelId="{082A1FB8-8CCD-4FD6-8322-2F3637E645C2}" type="presParOf" srcId="{326EF062-3B19-4DAF-9A2E-7996D3905A2D}" destId="{0A49ED0A-C9DA-409E-972C-9A2EE4B0D6E9}" srcOrd="10" destOrd="0" presId="urn:microsoft.com/office/officeart/2005/8/layout/cycle2"/>
    <dgm:cxn modelId="{15E9B94C-6CD6-46F0-A20C-16E65FF3BFD8}" type="presParOf" srcId="{326EF062-3B19-4DAF-9A2E-7996D3905A2D}" destId="{06060EEB-B598-489C-87EF-D7B801266603}" srcOrd="11" destOrd="0" presId="urn:microsoft.com/office/officeart/2005/8/layout/cycle2"/>
    <dgm:cxn modelId="{2C4A9B94-FB0F-422A-AADC-59756AEE54D6}" type="presParOf" srcId="{06060EEB-B598-489C-87EF-D7B801266603}" destId="{76A4B470-8045-4377-95D9-C5D49CA725B9}" srcOrd="0" destOrd="0" presId="urn:microsoft.com/office/officeart/2005/8/layout/cycle2"/>
    <dgm:cxn modelId="{CC4707FD-6A64-423A-8ED2-A6A598172C7A}" type="presParOf" srcId="{326EF062-3B19-4DAF-9A2E-7996D3905A2D}" destId="{3F891645-30B1-4507-B401-07CC4F009586}" srcOrd="12" destOrd="0" presId="urn:microsoft.com/office/officeart/2005/8/layout/cycle2"/>
    <dgm:cxn modelId="{EF5F5704-A025-4BCD-B8E4-8432F9040E00}" type="presParOf" srcId="{326EF062-3B19-4DAF-9A2E-7996D3905A2D}" destId="{59A7C3A4-6593-4942-863A-10E94142AD91}" srcOrd="13" destOrd="0" presId="urn:microsoft.com/office/officeart/2005/8/layout/cycle2"/>
    <dgm:cxn modelId="{07124B8F-32D6-4ABD-A3BC-BD2AF000CF2C}" type="presParOf" srcId="{59A7C3A4-6593-4942-863A-10E94142AD91}" destId="{B713D9AB-E36C-4BFE-9CC8-14CB93C5FD76}" srcOrd="0" destOrd="0" presId="urn:microsoft.com/office/officeart/2005/8/layout/cycle2"/>
    <dgm:cxn modelId="{E295A092-251E-4760-9FD3-001D8744F558}" type="presParOf" srcId="{326EF062-3B19-4DAF-9A2E-7996D3905A2D}" destId="{63150590-DAA8-4DF6-B0AD-61E78DB9FBED}" srcOrd="14" destOrd="0" presId="urn:microsoft.com/office/officeart/2005/8/layout/cycle2"/>
    <dgm:cxn modelId="{AEE75431-2D5F-400C-A3EE-849589A8A9FE}" type="presParOf" srcId="{326EF062-3B19-4DAF-9A2E-7996D3905A2D}" destId="{85C6E02E-1DE9-4183-8F35-F196D2981E5C}" srcOrd="15" destOrd="0" presId="urn:microsoft.com/office/officeart/2005/8/layout/cycle2"/>
    <dgm:cxn modelId="{1137406A-D103-478D-8047-3BBB8E77FC5D}" type="presParOf" srcId="{85C6E02E-1DE9-4183-8F35-F196D2981E5C}" destId="{7035D375-5F74-498B-9655-50E2EC4D2E9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21DF0D-AA9D-4069-B044-47AF67E5CEBA}" type="doc">
      <dgm:prSet loTypeId="urn:microsoft.com/office/officeart/2005/8/layout/orgChart1" loCatId="hierarchy" qsTypeId="urn:microsoft.com/office/officeart/2005/8/quickstyle/simple1" qsCatId="simple" csTypeId="urn:microsoft.com/office/officeart/2005/8/colors/accent1_5" csCatId="accent1" phldr="1"/>
      <dgm:spPr/>
      <dgm:t>
        <a:bodyPr/>
        <a:lstStyle/>
        <a:p>
          <a:endParaRPr lang="zh-CN" altLang="en-US"/>
        </a:p>
      </dgm:t>
    </dgm:pt>
    <dgm:pt modelId="{84886367-12E6-4F32-9F08-D4EDC9AD8129}">
      <dgm:prSet phldrT="[文本]" custT="1"/>
      <dgm:spPr/>
      <dgm:t>
        <a:bodyPr/>
        <a:lstStyle/>
        <a:p>
          <a:r>
            <a:rPr lang="zh-CN" altLang="en-US" sz="1200" b="1">
              <a:solidFill>
                <a:schemeClr val="accent2">
                  <a:lumMod val="50000"/>
                </a:schemeClr>
              </a:solidFill>
              <a:latin typeface="微软雅黑" panose="020B0503020204020204" charset="-122"/>
              <a:ea typeface="微软雅黑" panose="020B0503020204020204" charset="-122"/>
            </a:rPr>
            <a:t>数据清理</a:t>
          </a:r>
          <a:endParaRPr lang="zh-CN" altLang="en-US" sz="1200" b="1" dirty="0">
            <a:solidFill>
              <a:schemeClr val="accent2">
                <a:lumMod val="50000"/>
              </a:schemeClr>
            </a:solidFill>
            <a:latin typeface="微软雅黑" panose="020B0503020204020204" charset="-122"/>
            <a:ea typeface="微软雅黑" panose="020B0503020204020204" charset="-122"/>
          </a:endParaRPr>
        </a:p>
      </dgm:t>
    </dgm:pt>
    <dgm:pt modelId="{54D4608B-01C7-40CE-AA5F-6C50BBF7E98B}" cxnId="{0CB190FB-7A4E-4B8F-AAA7-2B426EA8388A}" type="par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AFC3903E-D95E-4D84-A5AA-62B93048E099}" cxnId="{0CB190FB-7A4E-4B8F-AAA7-2B426EA8388A}" type="sib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7E2B3518-9247-4065-A8C3-EA2E7017FF08}">
      <dgm:prSet phldrT="[文本]" phldr="1" custT="1"/>
      <dgm:spPr/>
      <dgm:t>
        <a:bodyPr/>
        <a:lstStyle/>
        <a:p>
          <a:endParaRPr lang="zh-CN" altLang="en-US" sz="1200" b="1" dirty="0">
            <a:solidFill>
              <a:schemeClr val="accent2">
                <a:lumMod val="50000"/>
              </a:schemeClr>
            </a:solidFill>
            <a:latin typeface="微软雅黑" panose="020B0503020204020204" charset="-122"/>
            <a:ea typeface="微软雅黑" panose="020B0503020204020204" charset="-122"/>
          </a:endParaRPr>
        </a:p>
      </dgm:t>
    </dgm:pt>
    <dgm:pt modelId="{3FE16610-2E47-4A91-9711-F1B2B334FE3A}" cxnId="{0EE7A6B3-AA09-4F20-98FC-42448B8849C2}" type="sib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3B89643C-84DF-4D7D-82E6-0F541EE868D4}" cxnId="{0EE7A6B3-AA09-4F20-98FC-42448B8849C2}" type="par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05518DFB-E828-43E0-A9AC-1B33F882A91E}">
      <dgm:prSet custT="1"/>
      <dgm:spPr/>
      <dgm:t>
        <a:bodyPr/>
        <a:lstStyle/>
        <a:p>
          <a:r>
            <a:rPr lang="zh-CN" altLang="en-US" sz="1200" b="1">
              <a:solidFill>
                <a:schemeClr val="accent2">
                  <a:lumMod val="50000"/>
                </a:schemeClr>
              </a:solidFill>
              <a:latin typeface="微软雅黑" panose="020B0503020204020204" charset="-122"/>
              <a:ea typeface="微软雅黑" panose="020B0503020204020204" charset="-122"/>
            </a:rPr>
            <a:t>数据集成</a:t>
          </a:r>
          <a:endParaRPr lang="zh-CN" altLang="en-US" sz="1200" b="1" dirty="0">
            <a:solidFill>
              <a:schemeClr val="accent2">
                <a:lumMod val="50000"/>
              </a:schemeClr>
            </a:solidFill>
            <a:latin typeface="微软雅黑" panose="020B0503020204020204" charset="-122"/>
            <a:ea typeface="微软雅黑" panose="020B0503020204020204" charset="-122"/>
          </a:endParaRPr>
        </a:p>
      </dgm:t>
    </dgm:pt>
    <dgm:pt modelId="{C70DA781-302D-4551-BB93-DACD46F4D099}" cxnId="{D2183CCA-E465-4151-B98A-386E7CF7A4E2}" type="par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ED0CA5CF-05FB-4A60-B7B4-C3E4F324C42D}" cxnId="{D2183CCA-E465-4151-B98A-386E7CF7A4E2}" type="sib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86565F93-6E0A-4B4C-9675-8A173C4B88C3}">
      <dgm:prSet custT="1"/>
      <dgm:spPr/>
      <dgm:t>
        <a:bodyPr/>
        <a:lstStyle/>
        <a:p>
          <a:r>
            <a:rPr lang="zh-CN" altLang="en-US" sz="1200" b="1">
              <a:solidFill>
                <a:schemeClr val="accent2">
                  <a:lumMod val="50000"/>
                </a:schemeClr>
              </a:solidFill>
              <a:latin typeface="微软雅黑" panose="020B0503020204020204" charset="-122"/>
              <a:ea typeface="微软雅黑" panose="020B0503020204020204" charset="-122"/>
            </a:rPr>
            <a:t>数据归约</a:t>
          </a:r>
        </a:p>
      </dgm:t>
    </dgm:pt>
    <dgm:pt modelId="{B46ABB32-4A49-4C4E-86BE-B7B1B582C9AA}" cxnId="{0D19BED0-2CF0-49C5-931A-696AD59A34CB}" type="par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94F5CB82-0097-4980-AC57-8037B8723D5F}" cxnId="{0D19BED0-2CF0-49C5-931A-696AD59A34CB}" type="sib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0D6212B3-FD00-4182-9CDA-96AC17CC128C}">
      <dgm:prSet custT="1"/>
      <dgm:spPr/>
      <dgm:t>
        <a:bodyPr/>
        <a:lstStyle/>
        <a:p>
          <a:r>
            <a:rPr lang="zh-CN" altLang="en-US" sz="1200" b="1">
              <a:solidFill>
                <a:schemeClr val="accent2">
                  <a:lumMod val="50000"/>
                </a:schemeClr>
              </a:solidFill>
              <a:latin typeface="微软雅黑" panose="020B0503020204020204" charset="-122"/>
              <a:ea typeface="微软雅黑" panose="020B0503020204020204" charset="-122"/>
            </a:rPr>
            <a:t>数据转换</a:t>
          </a:r>
        </a:p>
      </dgm:t>
    </dgm:pt>
    <dgm:pt modelId="{3AD8C5CD-508E-432C-B8DD-CCE06D40FA84}" cxnId="{82871F8A-1F46-4DC9-8005-F1E24FCDDF55}" type="par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CABF9D79-2386-4481-8D84-3CCA5DC1435C}" cxnId="{82871F8A-1F46-4DC9-8005-F1E24FCDDF55}" type="sibTrans">
      <dgm:prSet/>
      <dgm:spPr/>
      <dgm:t>
        <a:bodyPr/>
        <a:lstStyle/>
        <a:p>
          <a:endParaRPr lang="zh-CN" altLang="en-US" sz="1200" b="1">
            <a:solidFill>
              <a:schemeClr val="accent2">
                <a:lumMod val="50000"/>
              </a:schemeClr>
            </a:solidFill>
            <a:latin typeface="微软雅黑" panose="020B0503020204020204" charset="-122"/>
            <a:ea typeface="微软雅黑" panose="020B0503020204020204" charset="-122"/>
          </a:endParaRPr>
        </a:p>
      </dgm:t>
    </dgm:pt>
    <dgm:pt modelId="{7B500209-67D9-4B5C-AE4F-2CA27365FE63}" type="pres">
      <dgm:prSet presAssocID="{FC21DF0D-AA9D-4069-B044-47AF67E5CEBA}" presName="hierChild1" presStyleCnt="0">
        <dgm:presLayoutVars>
          <dgm:orgChart val="1"/>
          <dgm:chPref val="1"/>
          <dgm:dir/>
          <dgm:animOne val="branch"/>
          <dgm:animLvl val="lvl"/>
          <dgm:resizeHandles/>
        </dgm:presLayoutVars>
      </dgm:prSet>
      <dgm:spPr/>
    </dgm:pt>
    <dgm:pt modelId="{6A36DCAB-6465-4183-8715-A16A355421C7}" type="pres">
      <dgm:prSet presAssocID="{7E2B3518-9247-4065-A8C3-EA2E7017FF08}" presName="hierRoot1" presStyleCnt="0">
        <dgm:presLayoutVars>
          <dgm:hierBranch val="init"/>
        </dgm:presLayoutVars>
      </dgm:prSet>
      <dgm:spPr/>
    </dgm:pt>
    <dgm:pt modelId="{EE322AD3-EAE2-41E5-A65B-1A0E09AEB48F}" type="pres">
      <dgm:prSet presAssocID="{7E2B3518-9247-4065-A8C3-EA2E7017FF08}" presName="rootComposite1" presStyleCnt="0"/>
      <dgm:spPr/>
    </dgm:pt>
    <dgm:pt modelId="{F122F3BD-276F-4A64-85BD-E157940CD974}" type="pres">
      <dgm:prSet presAssocID="{7E2B3518-9247-4065-A8C3-EA2E7017FF08}" presName="rootText1" presStyleLbl="node0" presStyleIdx="0" presStyleCnt="1">
        <dgm:presLayoutVars>
          <dgm:chPref val="3"/>
        </dgm:presLayoutVars>
      </dgm:prSet>
      <dgm:spPr/>
    </dgm:pt>
    <dgm:pt modelId="{30B153A4-8BD6-424D-ADE9-9C8D60F8F4DC}" type="pres">
      <dgm:prSet presAssocID="{7E2B3518-9247-4065-A8C3-EA2E7017FF08}" presName="rootConnector1" presStyleLbl="node1" presStyleIdx="0" presStyleCnt="0"/>
      <dgm:spPr/>
    </dgm:pt>
    <dgm:pt modelId="{9100DA2F-AC72-4C5B-9B5E-7850E6ED2111}" type="pres">
      <dgm:prSet presAssocID="{7E2B3518-9247-4065-A8C3-EA2E7017FF08}" presName="hierChild2" presStyleCnt="0"/>
      <dgm:spPr/>
    </dgm:pt>
    <dgm:pt modelId="{89A9A56F-23AC-4516-8D5C-5737E65922BA}" type="pres">
      <dgm:prSet presAssocID="{54D4608B-01C7-40CE-AA5F-6C50BBF7E98B}" presName="Name37" presStyleLbl="parChTrans1D2" presStyleIdx="0" presStyleCnt="4"/>
      <dgm:spPr/>
    </dgm:pt>
    <dgm:pt modelId="{F16D4E32-0534-4FE8-8680-B3D40D691C8B}" type="pres">
      <dgm:prSet presAssocID="{84886367-12E6-4F32-9F08-D4EDC9AD8129}" presName="hierRoot2" presStyleCnt="0">
        <dgm:presLayoutVars>
          <dgm:hierBranch val="init"/>
        </dgm:presLayoutVars>
      </dgm:prSet>
      <dgm:spPr/>
    </dgm:pt>
    <dgm:pt modelId="{6033C000-DC1A-41C7-8CA5-4F1CF856013B}" type="pres">
      <dgm:prSet presAssocID="{84886367-12E6-4F32-9F08-D4EDC9AD8129}" presName="rootComposite" presStyleCnt="0"/>
      <dgm:spPr/>
    </dgm:pt>
    <dgm:pt modelId="{52D4A906-7FE3-49F8-AACF-E9ED75C79F36}" type="pres">
      <dgm:prSet presAssocID="{84886367-12E6-4F32-9F08-D4EDC9AD8129}" presName="rootText" presStyleLbl="node2" presStyleIdx="0" presStyleCnt="4" custLinFactNeighborX="-239" custLinFactNeighborY="90678">
        <dgm:presLayoutVars>
          <dgm:chPref val="3"/>
        </dgm:presLayoutVars>
      </dgm:prSet>
      <dgm:spPr/>
    </dgm:pt>
    <dgm:pt modelId="{1D4C25E4-437B-45A4-BD21-A4D4FB1E1E3A}" type="pres">
      <dgm:prSet presAssocID="{84886367-12E6-4F32-9F08-D4EDC9AD8129}" presName="rootConnector" presStyleLbl="node2" presStyleIdx="0" presStyleCnt="4"/>
      <dgm:spPr/>
    </dgm:pt>
    <dgm:pt modelId="{437D8B27-B4B4-4339-8ECE-F3608646AE6C}" type="pres">
      <dgm:prSet presAssocID="{84886367-12E6-4F32-9F08-D4EDC9AD8129}" presName="hierChild4" presStyleCnt="0"/>
      <dgm:spPr/>
    </dgm:pt>
    <dgm:pt modelId="{2CCC44A9-96C9-4A47-870A-5251B0C954B3}" type="pres">
      <dgm:prSet presAssocID="{84886367-12E6-4F32-9F08-D4EDC9AD8129}" presName="hierChild5" presStyleCnt="0"/>
      <dgm:spPr/>
    </dgm:pt>
    <dgm:pt modelId="{E3078073-A2D6-4B76-8F5F-A6B96D4AED83}" type="pres">
      <dgm:prSet presAssocID="{C70DA781-302D-4551-BB93-DACD46F4D099}" presName="Name37" presStyleLbl="parChTrans1D2" presStyleIdx="1" presStyleCnt="4"/>
      <dgm:spPr/>
    </dgm:pt>
    <dgm:pt modelId="{EF0D6E3B-F07B-40B2-8C06-D20AF49F1A35}" type="pres">
      <dgm:prSet presAssocID="{05518DFB-E828-43E0-A9AC-1B33F882A91E}" presName="hierRoot2" presStyleCnt="0">
        <dgm:presLayoutVars>
          <dgm:hierBranch val="init"/>
        </dgm:presLayoutVars>
      </dgm:prSet>
      <dgm:spPr/>
    </dgm:pt>
    <dgm:pt modelId="{E9634411-A215-4294-88C8-45B1CCC20CCB}" type="pres">
      <dgm:prSet presAssocID="{05518DFB-E828-43E0-A9AC-1B33F882A91E}" presName="rootComposite" presStyleCnt="0"/>
      <dgm:spPr/>
    </dgm:pt>
    <dgm:pt modelId="{719A381C-52BC-48F0-BC30-8ADAB567D6A2}" type="pres">
      <dgm:prSet presAssocID="{05518DFB-E828-43E0-A9AC-1B33F882A91E}" presName="rootText" presStyleLbl="node2" presStyleIdx="1" presStyleCnt="4" custLinFactNeighborX="-4086" custLinFactNeighborY="90678">
        <dgm:presLayoutVars>
          <dgm:chPref val="3"/>
        </dgm:presLayoutVars>
      </dgm:prSet>
      <dgm:spPr/>
    </dgm:pt>
    <dgm:pt modelId="{C8ABF9D4-8ACA-4098-9502-347BB50D04CB}" type="pres">
      <dgm:prSet presAssocID="{05518DFB-E828-43E0-A9AC-1B33F882A91E}" presName="rootConnector" presStyleLbl="node2" presStyleIdx="1" presStyleCnt="4"/>
      <dgm:spPr/>
    </dgm:pt>
    <dgm:pt modelId="{1609645A-D7F9-40BC-BE9D-38712808EB33}" type="pres">
      <dgm:prSet presAssocID="{05518DFB-E828-43E0-A9AC-1B33F882A91E}" presName="hierChild4" presStyleCnt="0"/>
      <dgm:spPr/>
    </dgm:pt>
    <dgm:pt modelId="{5874BF28-F2D3-43AD-952C-66CA9E6AAA81}" type="pres">
      <dgm:prSet presAssocID="{05518DFB-E828-43E0-A9AC-1B33F882A91E}" presName="hierChild5" presStyleCnt="0"/>
      <dgm:spPr/>
    </dgm:pt>
    <dgm:pt modelId="{70B71AB6-DD7D-4B1D-9DF2-2CCB5121CBA2}" type="pres">
      <dgm:prSet presAssocID="{B46ABB32-4A49-4C4E-86BE-B7B1B582C9AA}" presName="Name37" presStyleLbl="parChTrans1D2" presStyleIdx="2" presStyleCnt="4"/>
      <dgm:spPr/>
    </dgm:pt>
    <dgm:pt modelId="{BC585E61-30C1-46B5-ACF3-AC8F00396604}" type="pres">
      <dgm:prSet presAssocID="{86565F93-6E0A-4B4C-9675-8A173C4B88C3}" presName="hierRoot2" presStyleCnt="0">
        <dgm:presLayoutVars>
          <dgm:hierBranch val="init"/>
        </dgm:presLayoutVars>
      </dgm:prSet>
      <dgm:spPr/>
    </dgm:pt>
    <dgm:pt modelId="{2D66033F-21D5-4467-8365-33C8D0388026}" type="pres">
      <dgm:prSet presAssocID="{86565F93-6E0A-4B4C-9675-8A173C4B88C3}" presName="rootComposite" presStyleCnt="0"/>
      <dgm:spPr/>
    </dgm:pt>
    <dgm:pt modelId="{B042B0E9-45DC-4998-A8CD-F6B731BAA74E}" type="pres">
      <dgm:prSet presAssocID="{86565F93-6E0A-4B4C-9675-8A173C4B88C3}" presName="rootText" presStyleLbl="node2" presStyleIdx="2" presStyleCnt="4" custLinFactNeighborX="-4086" custLinFactNeighborY="90678">
        <dgm:presLayoutVars>
          <dgm:chPref val="3"/>
        </dgm:presLayoutVars>
      </dgm:prSet>
      <dgm:spPr/>
    </dgm:pt>
    <dgm:pt modelId="{30A150D6-45BA-40C4-9139-1CFE3F6A023C}" type="pres">
      <dgm:prSet presAssocID="{86565F93-6E0A-4B4C-9675-8A173C4B88C3}" presName="rootConnector" presStyleLbl="node2" presStyleIdx="2" presStyleCnt="4"/>
      <dgm:spPr/>
    </dgm:pt>
    <dgm:pt modelId="{DB5836CA-E633-46FE-937C-C64B377F8E43}" type="pres">
      <dgm:prSet presAssocID="{86565F93-6E0A-4B4C-9675-8A173C4B88C3}" presName="hierChild4" presStyleCnt="0"/>
      <dgm:spPr/>
    </dgm:pt>
    <dgm:pt modelId="{6A231588-56A1-4B1A-BB30-2B156DCE9934}" type="pres">
      <dgm:prSet presAssocID="{86565F93-6E0A-4B4C-9675-8A173C4B88C3}" presName="hierChild5" presStyleCnt="0"/>
      <dgm:spPr/>
    </dgm:pt>
    <dgm:pt modelId="{4B65655B-333F-4305-95D6-883295976464}" type="pres">
      <dgm:prSet presAssocID="{3AD8C5CD-508E-432C-B8DD-CCE06D40FA84}" presName="Name37" presStyleLbl="parChTrans1D2" presStyleIdx="3" presStyleCnt="4"/>
      <dgm:spPr/>
    </dgm:pt>
    <dgm:pt modelId="{FA2689DA-E876-4DEF-8A5B-DC4541A3E52A}" type="pres">
      <dgm:prSet presAssocID="{0D6212B3-FD00-4182-9CDA-96AC17CC128C}" presName="hierRoot2" presStyleCnt="0">
        <dgm:presLayoutVars>
          <dgm:hierBranch val="init"/>
        </dgm:presLayoutVars>
      </dgm:prSet>
      <dgm:spPr/>
    </dgm:pt>
    <dgm:pt modelId="{09DB8F25-DFFE-42F3-A88F-2015557F2A16}" type="pres">
      <dgm:prSet presAssocID="{0D6212B3-FD00-4182-9CDA-96AC17CC128C}" presName="rootComposite" presStyleCnt="0"/>
      <dgm:spPr/>
    </dgm:pt>
    <dgm:pt modelId="{767F0EFF-0B1D-407E-AC65-8EE4395D07FD}" type="pres">
      <dgm:prSet presAssocID="{0D6212B3-FD00-4182-9CDA-96AC17CC128C}" presName="rootText" presStyleLbl="node2" presStyleIdx="3" presStyleCnt="4" custLinFactNeighborX="-4086" custLinFactNeighborY="90678">
        <dgm:presLayoutVars>
          <dgm:chPref val="3"/>
        </dgm:presLayoutVars>
      </dgm:prSet>
      <dgm:spPr/>
    </dgm:pt>
    <dgm:pt modelId="{4B279FCF-7D9B-460B-A4E9-51DEEF2A53AF}" type="pres">
      <dgm:prSet presAssocID="{0D6212B3-FD00-4182-9CDA-96AC17CC128C}" presName="rootConnector" presStyleLbl="node2" presStyleIdx="3" presStyleCnt="4"/>
      <dgm:spPr/>
    </dgm:pt>
    <dgm:pt modelId="{D39CAA45-B25D-448A-A44A-C2B667BDDDC3}" type="pres">
      <dgm:prSet presAssocID="{0D6212B3-FD00-4182-9CDA-96AC17CC128C}" presName="hierChild4" presStyleCnt="0"/>
      <dgm:spPr/>
    </dgm:pt>
    <dgm:pt modelId="{99F3CD1C-4A3B-42A4-8285-0A060514DF26}" type="pres">
      <dgm:prSet presAssocID="{0D6212B3-FD00-4182-9CDA-96AC17CC128C}" presName="hierChild5" presStyleCnt="0"/>
      <dgm:spPr/>
    </dgm:pt>
    <dgm:pt modelId="{409E5E19-D7A2-40F1-BA26-6EBAA5F3F344}" type="pres">
      <dgm:prSet presAssocID="{7E2B3518-9247-4065-A8C3-EA2E7017FF08}" presName="hierChild3" presStyleCnt="0"/>
      <dgm:spPr/>
    </dgm:pt>
  </dgm:ptLst>
  <dgm:cxnLst>
    <dgm:cxn modelId="{6AC66C11-4179-4898-BE0C-AE4582DD04B8}" type="presOf" srcId="{7E2B3518-9247-4065-A8C3-EA2E7017FF08}" destId="{F122F3BD-276F-4A64-85BD-E157940CD974}" srcOrd="0" destOrd="0" presId="urn:microsoft.com/office/officeart/2005/8/layout/orgChart1"/>
    <dgm:cxn modelId="{88E38B14-48BE-4374-93CD-6B68DD44EEDD}" type="presOf" srcId="{C70DA781-302D-4551-BB93-DACD46F4D099}" destId="{E3078073-A2D6-4B76-8F5F-A6B96D4AED83}" srcOrd="0" destOrd="0" presId="urn:microsoft.com/office/officeart/2005/8/layout/orgChart1"/>
    <dgm:cxn modelId="{5C50B026-97FF-4B56-AE5A-2BF930C96C58}" type="presOf" srcId="{7E2B3518-9247-4065-A8C3-EA2E7017FF08}" destId="{30B153A4-8BD6-424D-ADE9-9C8D60F8F4DC}" srcOrd="1" destOrd="0" presId="urn:microsoft.com/office/officeart/2005/8/layout/orgChart1"/>
    <dgm:cxn modelId="{C60E0E5F-1A03-43C8-B5ED-01CCB2D86B7A}" type="presOf" srcId="{86565F93-6E0A-4B4C-9675-8A173C4B88C3}" destId="{30A150D6-45BA-40C4-9139-1CFE3F6A023C}" srcOrd="1" destOrd="0" presId="urn:microsoft.com/office/officeart/2005/8/layout/orgChart1"/>
    <dgm:cxn modelId="{79443165-BCDE-4B60-9E9E-BE785B75A6B9}" type="presOf" srcId="{B46ABB32-4A49-4C4E-86BE-B7B1B582C9AA}" destId="{70B71AB6-DD7D-4B1D-9DF2-2CCB5121CBA2}" srcOrd="0" destOrd="0" presId="urn:microsoft.com/office/officeart/2005/8/layout/orgChart1"/>
    <dgm:cxn modelId="{4E035A47-B3E3-4A80-849D-4673A5A62E8B}" type="presOf" srcId="{84886367-12E6-4F32-9F08-D4EDC9AD8129}" destId="{52D4A906-7FE3-49F8-AACF-E9ED75C79F36}" srcOrd="0" destOrd="0" presId="urn:microsoft.com/office/officeart/2005/8/layout/orgChart1"/>
    <dgm:cxn modelId="{3848396A-785A-4CFF-904C-E12FFB82EB09}" type="presOf" srcId="{FC21DF0D-AA9D-4069-B044-47AF67E5CEBA}" destId="{7B500209-67D9-4B5C-AE4F-2CA27365FE63}" srcOrd="0" destOrd="0" presId="urn:microsoft.com/office/officeart/2005/8/layout/orgChart1"/>
    <dgm:cxn modelId="{F349D188-580A-4AD7-A84A-837135DB77F3}" type="presOf" srcId="{54D4608B-01C7-40CE-AA5F-6C50BBF7E98B}" destId="{89A9A56F-23AC-4516-8D5C-5737E65922BA}" srcOrd="0" destOrd="0" presId="urn:microsoft.com/office/officeart/2005/8/layout/orgChart1"/>
    <dgm:cxn modelId="{82871F8A-1F46-4DC9-8005-F1E24FCDDF55}" srcId="{7E2B3518-9247-4065-A8C3-EA2E7017FF08}" destId="{0D6212B3-FD00-4182-9CDA-96AC17CC128C}" srcOrd="3" destOrd="0" parTransId="{3AD8C5CD-508E-432C-B8DD-CCE06D40FA84}" sibTransId="{CABF9D79-2386-4481-8D84-3CCA5DC1435C}"/>
    <dgm:cxn modelId="{69A700A4-2B8F-4088-A976-ADAE5E434348}" type="presOf" srcId="{0D6212B3-FD00-4182-9CDA-96AC17CC128C}" destId="{767F0EFF-0B1D-407E-AC65-8EE4395D07FD}" srcOrd="0" destOrd="0" presId="urn:microsoft.com/office/officeart/2005/8/layout/orgChart1"/>
    <dgm:cxn modelId="{0EE7A6B3-AA09-4F20-98FC-42448B8849C2}" srcId="{FC21DF0D-AA9D-4069-B044-47AF67E5CEBA}" destId="{7E2B3518-9247-4065-A8C3-EA2E7017FF08}" srcOrd="0" destOrd="0" parTransId="{3B89643C-84DF-4D7D-82E6-0F541EE868D4}" sibTransId="{3FE16610-2E47-4A91-9711-F1B2B334FE3A}"/>
    <dgm:cxn modelId="{5C87FBB8-E93A-4AC2-9B34-DA2C7E95D51F}" type="presOf" srcId="{84886367-12E6-4F32-9F08-D4EDC9AD8129}" destId="{1D4C25E4-437B-45A4-BD21-A4D4FB1E1E3A}" srcOrd="1" destOrd="0" presId="urn:microsoft.com/office/officeart/2005/8/layout/orgChart1"/>
    <dgm:cxn modelId="{C3DAFDB9-4803-457F-A0E3-0FEACEBB537C}" type="presOf" srcId="{0D6212B3-FD00-4182-9CDA-96AC17CC128C}" destId="{4B279FCF-7D9B-460B-A4E9-51DEEF2A53AF}" srcOrd="1" destOrd="0" presId="urn:microsoft.com/office/officeart/2005/8/layout/orgChart1"/>
    <dgm:cxn modelId="{93D377C4-5056-4126-A840-16F1CBD94167}" type="presOf" srcId="{05518DFB-E828-43E0-A9AC-1B33F882A91E}" destId="{C8ABF9D4-8ACA-4098-9502-347BB50D04CB}" srcOrd="1" destOrd="0" presId="urn:microsoft.com/office/officeart/2005/8/layout/orgChart1"/>
    <dgm:cxn modelId="{E9FE52C9-862A-41A3-A5C6-F43591220F68}" type="presOf" srcId="{86565F93-6E0A-4B4C-9675-8A173C4B88C3}" destId="{B042B0E9-45DC-4998-A8CD-F6B731BAA74E}" srcOrd="0" destOrd="0" presId="urn:microsoft.com/office/officeart/2005/8/layout/orgChart1"/>
    <dgm:cxn modelId="{D2183CCA-E465-4151-B98A-386E7CF7A4E2}" srcId="{7E2B3518-9247-4065-A8C3-EA2E7017FF08}" destId="{05518DFB-E828-43E0-A9AC-1B33F882A91E}" srcOrd="1" destOrd="0" parTransId="{C70DA781-302D-4551-BB93-DACD46F4D099}" sibTransId="{ED0CA5CF-05FB-4A60-B7B4-C3E4F324C42D}"/>
    <dgm:cxn modelId="{213955D0-FD13-45B8-AA9B-BABBD8E50B5B}" type="presOf" srcId="{05518DFB-E828-43E0-A9AC-1B33F882A91E}" destId="{719A381C-52BC-48F0-BC30-8ADAB567D6A2}" srcOrd="0" destOrd="0" presId="urn:microsoft.com/office/officeart/2005/8/layout/orgChart1"/>
    <dgm:cxn modelId="{0D19BED0-2CF0-49C5-931A-696AD59A34CB}" srcId="{7E2B3518-9247-4065-A8C3-EA2E7017FF08}" destId="{86565F93-6E0A-4B4C-9675-8A173C4B88C3}" srcOrd="2" destOrd="0" parTransId="{B46ABB32-4A49-4C4E-86BE-B7B1B582C9AA}" sibTransId="{94F5CB82-0097-4980-AC57-8037B8723D5F}"/>
    <dgm:cxn modelId="{F8079CF8-3966-4322-9828-2A916D92EC8A}" type="presOf" srcId="{3AD8C5CD-508E-432C-B8DD-CCE06D40FA84}" destId="{4B65655B-333F-4305-95D6-883295976464}" srcOrd="0" destOrd="0" presId="urn:microsoft.com/office/officeart/2005/8/layout/orgChart1"/>
    <dgm:cxn modelId="{0CB190FB-7A4E-4B8F-AAA7-2B426EA8388A}" srcId="{7E2B3518-9247-4065-A8C3-EA2E7017FF08}" destId="{84886367-12E6-4F32-9F08-D4EDC9AD8129}" srcOrd="0" destOrd="0" parTransId="{54D4608B-01C7-40CE-AA5F-6C50BBF7E98B}" sibTransId="{AFC3903E-D95E-4D84-A5AA-62B93048E099}"/>
    <dgm:cxn modelId="{C1D20C0C-1F7D-431D-8D1C-0BED9FEE5AF0}" type="presParOf" srcId="{7B500209-67D9-4B5C-AE4F-2CA27365FE63}" destId="{6A36DCAB-6465-4183-8715-A16A355421C7}" srcOrd="0" destOrd="0" presId="urn:microsoft.com/office/officeart/2005/8/layout/orgChart1"/>
    <dgm:cxn modelId="{6252D778-C402-4A62-A819-D74CF84648CC}" type="presParOf" srcId="{6A36DCAB-6465-4183-8715-A16A355421C7}" destId="{EE322AD3-EAE2-41E5-A65B-1A0E09AEB48F}" srcOrd="0" destOrd="0" presId="urn:microsoft.com/office/officeart/2005/8/layout/orgChart1"/>
    <dgm:cxn modelId="{359993F1-FD92-4D2F-BFFC-F4709C264B1D}" type="presParOf" srcId="{EE322AD3-EAE2-41E5-A65B-1A0E09AEB48F}" destId="{F122F3BD-276F-4A64-85BD-E157940CD974}" srcOrd="0" destOrd="0" presId="urn:microsoft.com/office/officeart/2005/8/layout/orgChart1"/>
    <dgm:cxn modelId="{39F28929-5DB7-46F0-9AD4-D4CE3B1D0668}" type="presParOf" srcId="{EE322AD3-EAE2-41E5-A65B-1A0E09AEB48F}" destId="{30B153A4-8BD6-424D-ADE9-9C8D60F8F4DC}" srcOrd="1" destOrd="0" presId="urn:microsoft.com/office/officeart/2005/8/layout/orgChart1"/>
    <dgm:cxn modelId="{7F28D9BD-3B81-422B-8699-8F241EA8F63B}" type="presParOf" srcId="{6A36DCAB-6465-4183-8715-A16A355421C7}" destId="{9100DA2F-AC72-4C5B-9B5E-7850E6ED2111}" srcOrd="1" destOrd="0" presId="urn:microsoft.com/office/officeart/2005/8/layout/orgChart1"/>
    <dgm:cxn modelId="{B5ED6150-C8B1-4D11-8FBF-F30D85C851F6}" type="presParOf" srcId="{9100DA2F-AC72-4C5B-9B5E-7850E6ED2111}" destId="{89A9A56F-23AC-4516-8D5C-5737E65922BA}" srcOrd="0" destOrd="0" presId="urn:microsoft.com/office/officeart/2005/8/layout/orgChart1"/>
    <dgm:cxn modelId="{20E26406-C6D6-4EC8-A9E5-0CC96CB0E665}" type="presParOf" srcId="{9100DA2F-AC72-4C5B-9B5E-7850E6ED2111}" destId="{F16D4E32-0534-4FE8-8680-B3D40D691C8B}" srcOrd="1" destOrd="0" presId="urn:microsoft.com/office/officeart/2005/8/layout/orgChart1"/>
    <dgm:cxn modelId="{B62BC598-4C9A-4875-B0F3-3C7F46E772F3}" type="presParOf" srcId="{F16D4E32-0534-4FE8-8680-B3D40D691C8B}" destId="{6033C000-DC1A-41C7-8CA5-4F1CF856013B}" srcOrd="0" destOrd="0" presId="urn:microsoft.com/office/officeart/2005/8/layout/orgChart1"/>
    <dgm:cxn modelId="{E4524548-B400-444D-9B5C-FA267F20DA66}" type="presParOf" srcId="{6033C000-DC1A-41C7-8CA5-4F1CF856013B}" destId="{52D4A906-7FE3-49F8-AACF-E9ED75C79F36}" srcOrd="0" destOrd="0" presId="urn:microsoft.com/office/officeart/2005/8/layout/orgChart1"/>
    <dgm:cxn modelId="{05B62C77-E60A-4131-8D53-8DFFF1E3D6B9}" type="presParOf" srcId="{6033C000-DC1A-41C7-8CA5-4F1CF856013B}" destId="{1D4C25E4-437B-45A4-BD21-A4D4FB1E1E3A}" srcOrd="1" destOrd="0" presId="urn:microsoft.com/office/officeart/2005/8/layout/orgChart1"/>
    <dgm:cxn modelId="{5B174AA3-1EFD-4FC3-9E37-7E55945B9DA9}" type="presParOf" srcId="{F16D4E32-0534-4FE8-8680-B3D40D691C8B}" destId="{437D8B27-B4B4-4339-8ECE-F3608646AE6C}" srcOrd="1" destOrd="0" presId="urn:microsoft.com/office/officeart/2005/8/layout/orgChart1"/>
    <dgm:cxn modelId="{5BBC0FAC-DFC5-43CD-AC77-53AF0A2FA907}" type="presParOf" srcId="{F16D4E32-0534-4FE8-8680-B3D40D691C8B}" destId="{2CCC44A9-96C9-4A47-870A-5251B0C954B3}" srcOrd="2" destOrd="0" presId="urn:microsoft.com/office/officeart/2005/8/layout/orgChart1"/>
    <dgm:cxn modelId="{5727D294-86A1-4DA8-B206-8CB87B90070B}" type="presParOf" srcId="{9100DA2F-AC72-4C5B-9B5E-7850E6ED2111}" destId="{E3078073-A2D6-4B76-8F5F-A6B96D4AED83}" srcOrd="2" destOrd="0" presId="urn:microsoft.com/office/officeart/2005/8/layout/orgChart1"/>
    <dgm:cxn modelId="{9B8E1683-EBD6-4D0A-B9A2-860542C6DEF4}" type="presParOf" srcId="{9100DA2F-AC72-4C5B-9B5E-7850E6ED2111}" destId="{EF0D6E3B-F07B-40B2-8C06-D20AF49F1A35}" srcOrd="3" destOrd="0" presId="urn:microsoft.com/office/officeart/2005/8/layout/orgChart1"/>
    <dgm:cxn modelId="{9CBEDD90-96E0-4B38-BC54-CC6B2EC13822}" type="presParOf" srcId="{EF0D6E3B-F07B-40B2-8C06-D20AF49F1A35}" destId="{E9634411-A215-4294-88C8-45B1CCC20CCB}" srcOrd="0" destOrd="0" presId="urn:microsoft.com/office/officeart/2005/8/layout/orgChart1"/>
    <dgm:cxn modelId="{ECE6681E-7C4A-4D69-94D8-70E85C4E089B}" type="presParOf" srcId="{E9634411-A215-4294-88C8-45B1CCC20CCB}" destId="{719A381C-52BC-48F0-BC30-8ADAB567D6A2}" srcOrd="0" destOrd="0" presId="urn:microsoft.com/office/officeart/2005/8/layout/orgChart1"/>
    <dgm:cxn modelId="{5560A2FA-F121-4654-A38C-7FC6BAF11846}" type="presParOf" srcId="{E9634411-A215-4294-88C8-45B1CCC20CCB}" destId="{C8ABF9D4-8ACA-4098-9502-347BB50D04CB}" srcOrd="1" destOrd="0" presId="urn:microsoft.com/office/officeart/2005/8/layout/orgChart1"/>
    <dgm:cxn modelId="{8D8F838D-308B-4EC6-BDF3-06F3CC4AA107}" type="presParOf" srcId="{EF0D6E3B-F07B-40B2-8C06-D20AF49F1A35}" destId="{1609645A-D7F9-40BC-BE9D-38712808EB33}" srcOrd="1" destOrd="0" presId="urn:microsoft.com/office/officeart/2005/8/layout/orgChart1"/>
    <dgm:cxn modelId="{46845CC9-7BAE-4EBD-B5C0-C5A0CB495176}" type="presParOf" srcId="{EF0D6E3B-F07B-40B2-8C06-D20AF49F1A35}" destId="{5874BF28-F2D3-43AD-952C-66CA9E6AAA81}" srcOrd="2" destOrd="0" presId="urn:microsoft.com/office/officeart/2005/8/layout/orgChart1"/>
    <dgm:cxn modelId="{B3139EC7-BF0A-4F9F-9D58-4F67F13B4723}" type="presParOf" srcId="{9100DA2F-AC72-4C5B-9B5E-7850E6ED2111}" destId="{70B71AB6-DD7D-4B1D-9DF2-2CCB5121CBA2}" srcOrd="4" destOrd="0" presId="urn:microsoft.com/office/officeart/2005/8/layout/orgChart1"/>
    <dgm:cxn modelId="{D2C69996-8B21-46C3-9037-9B6955F2F238}" type="presParOf" srcId="{9100DA2F-AC72-4C5B-9B5E-7850E6ED2111}" destId="{BC585E61-30C1-46B5-ACF3-AC8F00396604}" srcOrd="5" destOrd="0" presId="urn:microsoft.com/office/officeart/2005/8/layout/orgChart1"/>
    <dgm:cxn modelId="{18718EE3-2444-413C-8883-6C4797444FC1}" type="presParOf" srcId="{BC585E61-30C1-46B5-ACF3-AC8F00396604}" destId="{2D66033F-21D5-4467-8365-33C8D0388026}" srcOrd="0" destOrd="0" presId="urn:microsoft.com/office/officeart/2005/8/layout/orgChart1"/>
    <dgm:cxn modelId="{06F4C523-90CD-4E5E-9FAB-B01CE9538504}" type="presParOf" srcId="{2D66033F-21D5-4467-8365-33C8D0388026}" destId="{B042B0E9-45DC-4998-A8CD-F6B731BAA74E}" srcOrd="0" destOrd="0" presId="urn:microsoft.com/office/officeart/2005/8/layout/orgChart1"/>
    <dgm:cxn modelId="{D44CA179-6D4C-4B74-B7FE-0E697982BE0E}" type="presParOf" srcId="{2D66033F-21D5-4467-8365-33C8D0388026}" destId="{30A150D6-45BA-40C4-9139-1CFE3F6A023C}" srcOrd="1" destOrd="0" presId="urn:microsoft.com/office/officeart/2005/8/layout/orgChart1"/>
    <dgm:cxn modelId="{53845296-B1AD-48D7-8522-4FFEE701CA82}" type="presParOf" srcId="{BC585E61-30C1-46B5-ACF3-AC8F00396604}" destId="{DB5836CA-E633-46FE-937C-C64B377F8E43}" srcOrd="1" destOrd="0" presId="urn:microsoft.com/office/officeart/2005/8/layout/orgChart1"/>
    <dgm:cxn modelId="{1910FC10-5968-4F51-9C3A-3672E9A8BDEB}" type="presParOf" srcId="{BC585E61-30C1-46B5-ACF3-AC8F00396604}" destId="{6A231588-56A1-4B1A-BB30-2B156DCE9934}" srcOrd="2" destOrd="0" presId="urn:microsoft.com/office/officeart/2005/8/layout/orgChart1"/>
    <dgm:cxn modelId="{7B74EC41-975B-4CA5-B10A-9D7086C092D1}" type="presParOf" srcId="{9100DA2F-AC72-4C5B-9B5E-7850E6ED2111}" destId="{4B65655B-333F-4305-95D6-883295976464}" srcOrd="6" destOrd="0" presId="urn:microsoft.com/office/officeart/2005/8/layout/orgChart1"/>
    <dgm:cxn modelId="{9CE8E6F6-D2EB-41C2-A9CE-9444A9A1FD70}" type="presParOf" srcId="{9100DA2F-AC72-4C5B-9B5E-7850E6ED2111}" destId="{FA2689DA-E876-4DEF-8A5B-DC4541A3E52A}" srcOrd="7" destOrd="0" presId="urn:microsoft.com/office/officeart/2005/8/layout/orgChart1"/>
    <dgm:cxn modelId="{0B4DE492-81BD-469D-AC25-18A3AC9A2284}" type="presParOf" srcId="{FA2689DA-E876-4DEF-8A5B-DC4541A3E52A}" destId="{09DB8F25-DFFE-42F3-A88F-2015557F2A16}" srcOrd="0" destOrd="0" presId="urn:microsoft.com/office/officeart/2005/8/layout/orgChart1"/>
    <dgm:cxn modelId="{82CC02AF-EA25-4606-B983-A8A2482EA06B}" type="presParOf" srcId="{09DB8F25-DFFE-42F3-A88F-2015557F2A16}" destId="{767F0EFF-0B1D-407E-AC65-8EE4395D07FD}" srcOrd="0" destOrd="0" presId="urn:microsoft.com/office/officeart/2005/8/layout/orgChart1"/>
    <dgm:cxn modelId="{DC207FF6-27D1-4082-805B-3CADBD5D4D43}" type="presParOf" srcId="{09DB8F25-DFFE-42F3-A88F-2015557F2A16}" destId="{4B279FCF-7D9B-460B-A4E9-51DEEF2A53AF}" srcOrd="1" destOrd="0" presId="urn:microsoft.com/office/officeart/2005/8/layout/orgChart1"/>
    <dgm:cxn modelId="{BB3E685E-1A5E-4C43-B842-A30AF443AAC3}" type="presParOf" srcId="{FA2689DA-E876-4DEF-8A5B-DC4541A3E52A}" destId="{D39CAA45-B25D-448A-A44A-C2B667BDDDC3}" srcOrd="1" destOrd="0" presId="urn:microsoft.com/office/officeart/2005/8/layout/orgChart1"/>
    <dgm:cxn modelId="{7C55A808-23C1-4B9F-9803-CCF8A5B851EA}" type="presParOf" srcId="{FA2689DA-E876-4DEF-8A5B-DC4541A3E52A}" destId="{99F3CD1C-4A3B-42A4-8285-0A060514DF26}" srcOrd="2" destOrd="0" presId="urn:microsoft.com/office/officeart/2005/8/layout/orgChart1"/>
    <dgm:cxn modelId="{0AC25959-3BCF-4868-A8F5-73D2C414F297}" type="presParOf" srcId="{6A36DCAB-6465-4183-8715-A16A355421C7}" destId="{409E5E19-D7A2-40F1-BA26-6EBAA5F3F344}"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103F72-4241-4392-93B3-2B074E00A763}" type="doc">
      <dgm:prSet loTypeId="urn:microsoft.com/office/officeart/2005/8/layout/process1" loCatId="process" qsTypeId="urn:microsoft.com/office/officeart/2005/8/quickstyle/simple4#1" qsCatId="simple" csTypeId="urn:microsoft.com/office/officeart/2005/8/colors/colorful1#1" csCatId="colorful" phldr="1"/>
      <dgm:spPr/>
    </dgm:pt>
    <dgm:pt modelId="{C000F420-784D-4E25-BC5A-6888A3D55C1E}">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数据源</a:t>
          </a:r>
        </a:p>
      </dgm:t>
    </dgm:pt>
    <dgm:pt modelId="{A043C4F3-BC0C-4069-89A6-860F85879F38}" cxnId="{5DC8D69F-EA13-420D-B94C-B937E011E952}"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29E60554-80E3-411C-B257-5F23566BC635}" cxnId="{5DC8D69F-EA13-420D-B94C-B937E011E952}"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81758093-F30F-4C97-984B-8E4EC6B563CA}">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数据采集</a:t>
          </a:r>
          <a:endParaRPr lang="zh-CN" altLang="en-US" sz="1200" b="1" dirty="0">
            <a:solidFill>
              <a:schemeClr val="bg1"/>
            </a:solidFill>
            <a:latin typeface="微软雅黑" panose="020B0503020204020204" charset="-122"/>
            <a:ea typeface="微软雅黑" panose="020B0503020204020204" charset="-122"/>
          </a:endParaRPr>
        </a:p>
      </dgm:t>
    </dgm:pt>
    <dgm:pt modelId="{649C0513-81F3-4195-A9CF-6B74662AFCC1}" cxnId="{A95D898C-BF7D-4857-9A48-D07D8C6D8039}"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4AB09137-4248-46C5-9528-AE70A7B27DA7}" cxnId="{A95D898C-BF7D-4857-9A48-D07D8C6D8039}"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E09B413F-15C6-46B0-A2C0-AD95C1F10E18}">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数据预处理</a:t>
          </a:r>
        </a:p>
      </dgm:t>
    </dgm:pt>
    <dgm:pt modelId="{18EA9F83-ACF6-4220-887F-F593B8E42B3C}" cxnId="{737A9D33-2C4F-4308-8D89-A91212B59DC9}"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1B42C43D-7749-4735-BBAC-2E6CB22B95A1}" cxnId="{737A9D33-2C4F-4308-8D89-A91212B59DC9}"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71FB9D38-E033-48C1-9EF2-C62A3F86806D}">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数据存储</a:t>
          </a:r>
        </a:p>
      </dgm:t>
    </dgm:pt>
    <dgm:pt modelId="{A7E41C41-6037-418D-8812-054CB0CF1D4A}" cxnId="{6189F4DE-763F-4446-AE05-480C60E0040A}"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26A61A36-F077-4F5B-A25F-F835FC4B1360}" cxnId="{6189F4DE-763F-4446-AE05-480C60E0040A}"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A6B9CE1A-D577-4B76-B2BB-FEF3C9376B28}">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数据分析与挖掘</a:t>
          </a:r>
        </a:p>
      </dgm:t>
    </dgm:pt>
    <dgm:pt modelId="{D0E3D933-10B6-48EC-9998-31F3E21AAA7F}" cxnId="{ABBD4C18-9B9B-43AC-AFBC-8EB4A036225C}"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B2CEE0A1-5298-4240-9F23-794F4EC11737}" cxnId="{ABBD4C18-9B9B-43AC-AFBC-8EB4A036225C}"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CE1450C5-E5F5-4466-A42A-C8E9D00E0F67}">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数据可视化</a:t>
          </a:r>
        </a:p>
      </dgm:t>
    </dgm:pt>
    <dgm:pt modelId="{261D6922-4384-4C3A-9C0A-F93E5BB9B877}" cxnId="{8570B530-A00B-4C26-9B4E-CE3DDDBDC2C8}"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6034ACC4-CADD-4C19-A5E6-3A4860AC5449}" cxnId="{8570B530-A00B-4C26-9B4E-CE3DDDBDC2C8}" type="sibTrans">
      <dgm:prSet custT="1"/>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F72BBEF6-8467-43D9-AB9B-FAEE73933770}">
      <dgm:prSet phldrT="[文本]" custT="1"/>
      <dgm:spPr/>
      <dgm:t>
        <a:bodyPr/>
        <a:lstStyle/>
        <a:p>
          <a:r>
            <a:rPr lang="zh-CN" altLang="en-US" sz="1200" b="1">
              <a:solidFill>
                <a:schemeClr val="bg1"/>
              </a:solidFill>
              <a:latin typeface="微软雅黑" panose="020B0503020204020204" charset="-122"/>
              <a:ea typeface="微软雅黑" panose="020B0503020204020204" charset="-122"/>
            </a:rPr>
            <a:t>数据应用</a:t>
          </a:r>
        </a:p>
      </dgm:t>
    </dgm:pt>
    <dgm:pt modelId="{16D8197E-B28D-44C1-A822-7427FE37CA03}" cxnId="{63FD7448-9152-4FE0-B4C3-F2EC0E0D5213}" type="par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A99FA6E8-53A0-4CFE-8E30-4F24286E699D}" cxnId="{63FD7448-9152-4FE0-B4C3-F2EC0E0D5213}" type="sibTrans">
      <dgm:prSet/>
      <dgm:spPr/>
      <dgm:t>
        <a:bodyPr/>
        <a:lstStyle/>
        <a:p>
          <a:endParaRPr lang="zh-CN" altLang="en-US" sz="1200" b="1">
            <a:solidFill>
              <a:schemeClr val="bg1"/>
            </a:solidFill>
            <a:latin typeface="微软雅黑" panose="020B0503020204020204" charset="-122"/>
            <a:ea typeface="微软雅黑" panose="020B0503020204020204" charset="-122"/>
          </a:endParaRPr>
        </a:p>
      </dgm:t>
    </dgm:pt>
    <dgm:pt modelId="{3843FD9F-6CF0-42E3-BD53-35B350BD417A}" type="pres">
      <dgm:prSet presAssocID="{20103F72-4241-4392-93B3-2B074E00A763}" presName="Name0" presStyleCnt="0">
        <dgm:presLayoutVars>
          <dgm:dir/>
          <dgm:resizeHandles val="exact"/>
        </dgm:presLayoutVars>
      </dgm:prSet>
      <dgm:spPr/>
    </dgm:pt>
    <dgm:pt modelId="{CFA5B964-1AF1-48EC-ACC7-B62E2D967C87}" type="pres">
      <dgm:prSet presAssocID="{C000F420-784D-4E25-BC5A-6888A3D55C1E}" presName="node" presStyleLbl="node1" presStyleIdx="0" presStyleCnt="7">
        <dgm:presLayoutVars>
          <dgm:bulletEnabled val="1"/>
        </dgm:presLayoutVars>
      </dgm:prSet>
      <dgm:spPr/>
    </dgm:pt>
    <dgm:pt modelId="{380C88A9-D56C-4E2F-BD15-09C807C3B147}" type="pres">
      <dgm:prSet presAssocID="{29E60554-80E3-411C-B257-5F23566BC635}" presName="sibTrans" presStyleLbl="sibTrans2D1" presStyleIdx="0" presStyleCnt="6"/>
      <dgm:spPr/>
    </dgm:pt>
    <dgm:pt modelId="{124D3AF7-F7D9-4CAB-A7B9-5309F0BB45AC}" type="pres">
      <dgm:prSet presAssocID="{29E60554-80E3-411C-B257-5F23566BC635}" presName="connectorText" presStyleLbl="sibTrans2D1" presStyleIdx="0" presStyleCnt="6"/>
      <dgm:spPr/>
    </dgm:pt>
    <dgm:pt modelId="{A195B6B3-19CA-4713-9E32-60EA16586C69}" type="pres">
      <dgm:prSet presAssocID="{81758093-F30F-4C97-984B-8E4EC6B563CA}" presName="node" presStyleLbl="node1" presStyleIdx="1" presStyleCnt="7">
        <dgm:presLayoutVars>
          <dgm:bulletEnabled val="1"/>
        </dgm:presLayoutVars>
      </dgm:prSet>
      <dgm:spPr/>
    </dgm:pt>
    <dgm:pt modelId="{894531DF-1729-4BFA-A123-C9E7C8ED486D}" type="pres">
      <dgm:prSet presAssocID="{4AB09137-4248-46C5-9528-AE70A7B27DA7}" presName="sibTrans" presStyleLbl="sibTrans2D1" presStyleIdx="1" presStyleCnt="6"/>
      <dgm:spPr/>
    </dgm:pt>
    <dgm:pt modelId="{E24B632E-3600-4688-9CF5-B6DD241026EE}" type="pres">
      <dgm:prSet presAssocID="{4AB09137-4248-46C5-9528-AE70A7B27DA7}" presName="connectorText" presStyleLbl="sibTrans2D1" presStyleIdx="1" presStyleCnt="6"/>
      <dgm:spPr/>
    </dgm:pt>
    <dgm:pt modelId="{1CF9C593-E428-4911-AC7A-64029012B320}" type="pres">
      <dgm:prSet presAssocID="{E09B413F-15C6-46B0-A2C0-AD95C1F10E18}" presName="node" presStyleLbl="node1" presStyleIdx="2" presStyleCnt="7">
        <dgm:presLayoutVars>
          <dgm:bulletEnabled val="1"/>
        </dgm:presLayoutVars>
      </dgm:prSet>
      <dgm:spPr/>
    </dgm:pt>
    <dgm:pt modelId="{463BB56D-E986-468A-AEFF-8C704253B9BF}" type="pres">
      <dgm:prSet presAssocID="{1B42C43D-7749-4735-BBAC-2E6CB22B95A1}" presName="sibTrans" presStyleLbl="sibTrans2D1" presStyleIdx="2" presStyleCnt="6"/>
      <dgm:spPr/>
    </dgm:pt>
    <dgm:pt modelId="{650540BE-B63D-4AC7-9CB1-1643E2605D6C}" type="pres">
      <dgm:prSet presAssocID="{1B42C43D-7749-4735-BBAC-2E6CB22B95A1}" presName="connectorText" presStyleLbl="sibTrans2D1" presStyleIdx="2" presStyleCnt="6"/>
      <dgm:spPr/>
    </dgm:pt>
    <dgm:pt modelId="{6BFFBCA2-27BA-4736-9397-1A0EBE9887F6}" type="pres">
      <dgm:prSet presAssocID="{71FB9D38-E033-48C1-9EF2-C62A3F86806D}" presName="node" presStyleLbl="node1" presStyleIdx="3" presStyleCnt="7">
        <dgm:presLayoutVars>
          <dgm:bulletEnabled val="1"/>
        </dgm:presLayoutVars>
      </dgm:prSet>
      <dgm:spPr/>
    </dgm:pt>
    <dgm:pt modelId="{BAF449BC-BDD3-4FC3-8129-7E9FC5B2B30B}" type="pres">
      <dgm:prSet presAssocID="{26A61A36-F077-4F5B-A25F-F835FC4B1360}" presName="sibTrans" presStyleLbl="sibTrans2D1" presStyleIdx="3" presStyleCnt="6"/>
      <dgm:spPr/>
    </dgm:pt>
    <dgm:pt modelId="{34030AA2-A95E-4F0F-AE18-7262DF4549A2}" type="pres">
      <dgm:prSet presAssocID="{26A61A36-F077-4F5B-A25F-F835FC4B1360}" presName="connectorText" presStyleLbl="sibTrans2D1" presStyleIdx="3" presStyleCnt="6"/>
      <dgm:spPr/>
    </dgm:pt>
    <dgm:pt modelId="{F502BC06-7B25-435B-B120-70DA9D185BB2}" type="pres">
      <dgm:prSet presAssocID="{A6B9CE1A-D577-4B76-B2BB-FEF3C9376B28}" presName="node" presStyleLbl="node1" presStyleIdx="4" presStyleCnt="7">
        <dgm:presLayoutVars>
          <dgm:bulletEnabled val="1"/>
        </dgm:presLayoutVars>
      </dgm:prSet>
      <dgm:spPr/>
    </dgm:pt>
    <dgm:pt modelId="{F7843760-68A6-43AD-9BCC-A7DE44556C97}" type="pres">
      <dgm:prSet presAssocID="{B2CEE0A1-5298-4240-9F23-794F4EC11737}" presName="sibTrans" presStyleLbl="sibTrans2D1" presStyleIdx="4" presStyleCnt="6"/>
      <dgm:spPr/>
    </dgm:pt>
    <dgm:pt modelId="{83A88743-CB29-41FB-B9F0-E16724961E3E}" type="pres">
      <dgm:prSet presAssocID="{B2CEE0A1-5298-4240-9F23-794F4EC11737}" presName="connectorText" presStyleLbl="sibTrans2D1" presStyleIdx="4" presStyleCnt="6"/>
      <dgm:spPr/>
    </dgm:pt>
    <dgm:pt modelId="{4F680905-E094-4FAE-AD3E-248EFA06D701}" type="pres">
      <dgm:prSet presAssocID="{CE1450C5-E5F5-4466-A42A-C8E9D00E0F67}" presName="node" presStyleLbl="node1" presStyleIdx="5" presStyleCnt="7">
        <dgm:presLayoutVars>
          <dgm:bulletEnabled val="1"/>
        </dgm:presLayoutVars>
      </dgm:prSet>
      <dgm:spPr/>
    </dgm:pt>
    <dgm:pt modelId="{950672D3-E349-4D95-9DCE-9534BB82AE83}" type="pres">
      <dgm:prSet presAssocID="{6034ACC4-CADD-4C19-A5E6-3A4860AC5449}" presName="sibTrans" presStyleLbl="sibTrans2D1" presStyleIdx="5" presStyleCnt="6"/>
      <dgm:spPr/>
    </dgm:pt>
    <dgm:pt modelId="{34BA841C-F1D2-4239-8B68-E5AEFDE7095F}" type="pres">
      <dgm:prSet presAssocID="{6034ACC4-CADD-4C19-A5E6-3A4860AC5449}" presName="connectorText" presStyleLbl="sibTrans2D1" presStyleIdx="5" presStyleCnt="6"/>
      <dgm:spPr/>
    </dgm:pt>
    <dgm:pt modelId="{5F4EBAE5-15BE-48EE-B6BB-4CC6A88BB100}" type="pres">
      <dgm:prSet presAssocID="{F72BBEF6-8467-43D9-AB9B-FAEE73933770}" presName="node" presStyleLbl="node1" presStyleIdx="6" presStyleCnt="7">
        <dgm:presLayoutVars>
          <dgm:bulletEnabled val="1"/>
        </dgm:presLayoutVars>
      </dgm:prSet>
      <dgm:spPr/>
    </dgm:pt>
  </dgm:ptLst>
  <dgm:cxnLst>
    <dgm:cxn modelId="{ABBD4C18-9B9B-43AC-AFBC-8EB4A036225C}" srcId="{20103F72-4241-4392-93B3-2B074E00A763}" destId="{A6B9CE1A-D577-4B76-B2BB-FEF3C9376B28}" srcOrd="4" destOrd="0" parTransId="{D0E3D933-10B6-48EC-9998-31F3E21AAA7F}" sibTransId="{B2CEE0A1-5298-4240-9F23-794F4EC11737}"/>
    <dgm:cxn modelId="{7DF89A19-C3D4-464D-851D-512C4256BB04}" type="presOf" srcId="{26A61A36-F077-4F5B-A25F-F835FC4B1360}" destId="{BAF449BC-BDD3-4FC3-8129-7E9FC5B2B30B}" srcOrd="0" destOrd="0" presId="urn:microsoft.com/office/officeart/2005/8/layout/process1"/>
    <dgm:cxn modelId="{03F6ED28-31FD-4588-8A84-290BA0CDAB01}" type="presOf" srcId="{20103F72-4241-4392-93B3-2B074E00A763}" destId="{3843FD9F-6CF0-42E3-BD53-35B350BD417A}" srcOrd="0" destOrd="0" presId="urn:microsoft.com/office/officeart/2005/8/layout/process1"/>
    <dgm:cxn modelId="{8570B530-A00B-4C26-9B4E-CE3DDDBDC2C8}" srcId="{20103F72-4241-4392-93B3-2B074E00A763}" destId="{CE1450C5-E5F5-4466-A42A-C8E9D00E0F67}" srcOrd="5" destOrd="0" parTransId="{261D6922-4384-4C3A-9C0A-F93E5BB9B877}" sibTransId="{6034ACC4-CADD-4C19-A5E6-3A4860AC5449}"/>
    <dgm:cxn modelId="{F8513D33-FE4E-4DAC-ACBD-F3BF357F3A57}" type="presOf" srcId="{29E60554-80E3-411C-B257-5F23566BC635}" destId="{124D3AF7-F7D9-4CAB-A7B9-5309F0BB45AC}" srcOrd="1" destOrd="0" presId="urn:microsoft.com/office/officeart/2005/8/layout/process1"/>
    <dgm:cxn modelId="{737A9D33-2C4F-4308-8D89-A91212B59DC9}" srcId="{20103F72-4241-4392-93B3-2B074E00A763}" destId="{E09B413F-15C6-46B0-A2C0-AD95C1F10E18}" srcOrd="2" destOrd="0" parTransId="{18EA9F83-ACF6-4220-887F-F593B8E42B3C}" sibTransId="{1B42C43D-7749-4735-BBAC-2E6CB22B95A1}"/>
    <dgm:cxn modelId="{C6E52937-E59C-42CA-96FE-D9477FBC4ECF}" type="presOf" srcId="{1B42C43D-7749-4735-BBAC-2E6CB22B95A1}" destId="{650540BE-B63D-4AC7-9CB1-1643E2605D6C}" srcOrd="1" destOrd="0" presId="urn:microsoft.com/office/officeart/2005/8/layout/process1"/>
    <dgm:cxn modelId="{BB3FB43D-DE78-47C3-A7E4-0647992CBBC7}" type="presOf" srcId="{26A61A36-F077-4F5B-A25F-F835FC4B1360}" destId="{34030AA2-A95E-4F0F-AE18-7262DF4549A2}" srcOrd="1" destOrd="0" presId="urn:microsoft.com/office/officeart/2005/8/layout/process1"/>
    <dgm:cxn modelId="{C9D92C42-E707-4471-840F-40994C9D4CFE}" type="presOf" srcId="{E09B413F-15C6-46B0-A2C0-AD95C1F10E18}" destId="{1CF9C593-E428-4911-AC7A-64029012B320}" srcOrd="0" destOrd="0" presId="urn:microsoft.com/office/officeart/2005/8/layout/process1"/>
    <dgm:cxn modelId="{63FD7448-9152-4FE0-B4C3-F2EC0E0D5213}" srcId="{20103F72-4241-4392-93B3-2B074E00A763}" destId="{F72BBEF6-8467-43D9-AB9B-FAEE73933770}" srcOrd="6" destOrd="0" parTransId="{16D8197E-B28D-44C1-A822-7427FE37CA03}" sibTransId="{A99FA6E8-53A0-4CFE-8E30-4F24286E699D}"/>
    <dgm:cxn modelId="{7A806569-77C1-44EE-AE9D-DA8F5A6CBC20}" type="presOf" srcId="{1B42C43D-7749-4735-BBAC-2E6CB22B95A1}" destId="{463BB56D-E986-468A-AEFF-8C704253B9BF}" srcOrd="0" destOrd="0" presId="urn:microsoft.com/office/officeart/2005/8/layout/process1"/>
    <dgm:cxn modelId="{FB440652-BEB3-4FF9-81E4-B1012A041AB4}" type="presOf" srcId="{B2CEE0A1-5298-4240-9F23-794F4EC11737}" destId="{83A88743-CB29-41FB-B9F0-E16724961E3E}" srcOrd="1" destOrd="0" presId="urn:microsoft.com/office/officeart/2005/8/layout/process1"/>
    <dgm:cxn modelId="{9C08E855-69DE-4E1D-9216-EDC2C08091D1}" type="presOf" srcId="{A6B9CE1A-D577-4B76-B2BB-FEF3C9376B28}" destId="{F502BC06-7B25-435B-B120-70DA9D185BB2}" srcOrd="0" destOrd="0" presId="urn:microsoft.com/office/officeart/2005/8/layout/process1"/>
    <dgm:cxn modelId="{2E225188-D4B3-41BE-BC82-A6F55874EBB4}" type="presOf" srcId="{6034ACC4-CADD-4C19-A5E6-3A4860AC5449}" destId="{950672D3-E349-4D95-9DCE-9534BB82AE83}" srcOrd="0" destOrd="0" presId="urn:microsoft.com/office/officeart/2005/8/layout/process1"/>
    <dgm:cxn modelId="{A95D898C-BF7D-4857-9A48-D07D8C6D8039}" srcId="{20103F72-4241-4392-93B3-2B074E00A763}" destId="{81758093-F30F-4C97-984B-8E4EC6B563CA}" srcOrd="1" destOrd="0" parTransId="{649C0513-81F3-4195-A9CF-6B74662AFCC1}" sibTransId="{4AB09137-4248-46C5-9528-AE70A7B27DA7}"/>
    <dgm:cxn modelId="{8F1DBC94-DD4A-45B1-AB44-A6110AAED29B}" type="presOf" srcId="{C000F420-784D-4E25-BC5A-6888A3D55C1E}" destId="{CFA5B964-1AF1-48EC-ACC7-B62E2D967C87}" srcOrd="0" destOrd="0" presId="urn:microsoft.com/office/officeart/2005/8/layout/process1"/>
    <dgm:cxn modelId="{C8263B97-1E1B-4105-BB38-79D0AD93FD2E}" type="presOf" srcId="{B2CEE0A1-5298-4240-9F23-794F4EC11737}" destId="{F7843760-68A6-43AD-9BCC-A7DE44556C97}" srcOrd="0" destOrd="0" presId="urn:microsoft.com/office/officeart/2005/8/layout/process1"/>
    <dgm:cxn modelId="{5DC8D69F-EA13-420D-B94C-B937E011E952}" srcId="{20103F72-4241-4392-93B3-2B074E00A763}" destId="{C000F420-784D-4E25-BC5A-6888A3D55C1E}" srcOrd="0" destOrd="0" parTransId="{A043C4F3-BC0C-4069-89A6-860F85879F38}" sibTransId="{29E60554-80E3-411C-B257-5F23566BC635}"/>
    <dgm:cxn modelId="{AA1CD2A3-5BF7-41E7-9737-BDBB078A9C92}" type="presOf" srcId="{F72BBEF6-8467-43D9-AB9B-FAEE73933770}" destId="{5F4EBAE5-15BE-48EE-B6BB-4CC6A88BB100}" srcOrd="0" destOrd="0" presId="urn:microsoft.com/office/officeart/2005/8/layout/process1"/>
    <dgm:cxn modelId="{BB9537AE-4C10-4670-98E8-88D611E00DBD}" type="presOf" srcId="{4AB09137-4248-46C5-9528-AE70A7B27DA7}" destId="{894531DF-1729-4BFA-A123-C9E7C8ED486D}" srcOrd="0" destOrd="0" presId="urn:microsoft.com/office/officeart/2005/8/layout/process1"/>
    <dgm:cxn modelId="{294BDCAF-B09F-4CF7-9AE9-84698AD94F8F}" type="presOf" srcId="{29E60554-80E3-411C-B257-5F23566BC635}" destId="{380C88A9-D56C-4E2F-BD15-09C807C3B147}" srcOrd="0" destOrd="0" presId="urn:microsoft.com/office/officeart/2005/8/layout/process1"/>
    <dgm:cxn modelId="{7328B5BB-69B6-4EFD-8846-FC8EAA6B70ED}" type="presOf" srcId="{4AB09137-4248-46C5-9528-AE70A7B27DA7}" destId="{E24B632E-3600-4688-9CF5-B6DD241026EE}" srcOrd="1" destOrd="0" presId="urn:microsoft.com/office/officeart/2005/8/layout/process1"/>
    <dgm:cxn modelId="{3B9776C4-0198-49DD-9C99-79E26F541CCF}" type="presOf" srcId="{6034ACC4-CADD-4C19-A5E6-3A4860AC5449}" destId="{34BA841C-F1D2-4239-8B68-E5AEFDE7095F}" srcOrd="1" destOrd="0" presId="urn:microsoft.com/office/officeart/2005/8/layout/process1"/>
    <dgm:cxn modelId="{B44B42D2-24E4-4EFB-8F4E-919B2E3E2BB1}" type="presOf" srcId="{CE1450C5-E5F5-4466-A42A-C8E9D00E0F67}" destId="{4F680905-E094-4FAE-AD3E-248EFA06D701}" srcOrd="0" destOrd="0" presId="urn:microsoft.com/office/officeart/2005/8/layout/process1"/>
    <dgm:cxn modelId="{6189F4DE-763F-4446-AE05-480C60E0040A}" srcId="{20103F72-4241-4392-93B3-2B074E00A763}" destId="{71FB9D38-E033-48C1-9EF2-C62A3F86806D}" srcOrd="3" destOrd="0" parTransId="{A7E41C41-6037-418D-8812-054CB0CF1D4A}" sibTransId="{26A61A36-F077-4F5B-A25F-F835FC4B1360}"/>
    <dgm:cxn modelId="{4735E4EB-BEB5-42CE-8CEC-42344E4CC464}" type="presOf" srcId="{81758093-F30F-4C97-984B-8E4EC6B563CA}" destId="{A195B6B3-19CA-4713-9E32-60EA16586C69}" srcOrd="0" destOrd="0" presId="urn:microsoft.com/office/officeart/2005/8/layout/process1"/>
    <dgm:cxn modelId="{5FE41EF2-C590-4810-8285-811FB9E8FB56}" type="presOf" srcId="{71FB9D38-E033-48C1-9EF2-C62A3F86806D}" destId="{6BFFBCA2-27BA-4736-9397-1A0EBE9887F6}" srcOrd="0" destOrd="0" presId="urn:microsoft.com/office/officeart/2005/8/layout/process1"/>
    <dgm:cxn modelId="{FF31CC4A-AB0F-4468-AD16-B2C6722801EC}" type="presParOf" srcId="{3843FD9F-6CF0-42E3-BD53-35B350BD417A}" destId="{CFA5B964-1AF1-48EC-ACC7-B62E2D967C87}" srcOrd="0" destOrd="0" presId="urn:microsoft.com/office/officeart/2005/8/layout/process1"/>
    <dgm:cxn modelId="{F43B42B4-27CD-4B3E-8FE6-128CEBA88506}" type="presParOf" srcId="{3843FD9F-6CF0-42E3-BD53-35B350BD417A}" destId="{380C88A9-D56C-4E2F-BD15-09C807C3B147}" srcOrd="1" destOrd="0" presId="urn:microsoft.com/office/officeart/2005/8/layout/process1"/>
    <dgm:cxn modelId="{81A4BC16-3BBD-4E2B-9095-22677D9979BD}" type="presParOf" srcId="{380C88A9-D56C-4E2F-BD15-09C807C3B147}" destId="{124D3AF7-F7D9-4CAB-A7B9-5309F0BB45AC}" srcOrd="0" destOrd="0" presId="urn:microsoft.com/office/officeart/2005/8/layout/process1"/>
    <dgm:cxn modelId="{2C58F6C4-4E94-4E5B-862F-305AC9A8EF72}" type="presParOf" srcId="{3843FD9F-6CF0-42E3-BD53-35B350BD417A}" destId="{A195B6B3-19CA-4713-9E32-60EA16586C69}" srcOrd="2" destOrd="0" presId="urn:microsoft.com/office/officeart/2005/8/layout/process1"/>
    <dgm:cxn modelId="{8060A305-B844-453A-960D-4F2BD8D2E5C0}" type="presParOf" srcId="{3843FD9F-6CF0-42E3-BD53-35B350BD417A}" destId="{894531DF-1729-4BFA-A123-C9E7C8ED486D}" srcOrd="3" destOrd="0" presId="urn:microsoft.com/office/officeart/2005/8/layout/process1"/>
    <dgm:cxn modelId="{4B3D13BD-F97B-4B36-B51A-F645149043EE}" type="presParOf" srcId="{894531DF-1729-4BFA-A123-C9E7C8ED486D}" destId="{E24B632E-3600-4688-9CF5-B6DD241026EE}" srcOrd="0" destOrd="0" presId="urn:microsoft.com/office/officeart/2005/8/layout/process1"/>
    <dgm:cxn modelId="{F0C1E061-7EF4-422A-9850-BF7137FD0A17}" type="presParOf" srcId="{3843FD9F-6CF0-42E3-BD53-35B350BD417A}" destId="{1CF9C593-E428-4911-AC7A-64029012B320}" srcOrd="4" destOrd="0" presId="urn:microsoft.com/office/officeart/2005/8/layout/process1"/>
    <dgm:cxn modelId="{F31A6016-C599-447D-99EB-CB3C788C8123}" type="presParOf" srcId="{3843FD9F-6CF0-42E3-BD53-35B350BD417A}" destId="{463BB56D-E986-468A-AEFF-8C704253B9BF}" srcOrd="5" destOrd="0" presId="urn:microsoft.com/office/officeart/2005/8/layout/process1"/>
    <dgm:cxn modelId="{86554CF1-3848-4116-8673-81C33E562CDB}" type="presParOf" srcId="{463BB56D-E986-468A-AEFF-8C704253B9BF}" destId="{650540BE-B63D-4AC7-9CB1-1643E2605D6C}" srcOrd="0" destOrd="0" presId="urn:microsoft.com/office/officeart/2005/8/layout/process1"/>
    <dgm:cxn modelId="{2DDCEBAF-71C9-465B-B1DD-C5201ED9400B}" type="presParOf" srcId="{3843FD9F-6CF0-42E3-BD53-35B350BD417A}" destId="{6BFFBCA2-27BA-4736-9397-1A0EBE9887F6}" srcOrd="6" destOrd="0" presId="urn:microsoft.com/office/officeart/2005/8/layout/process1"/>
    <dgm:cxn modelId="{82421ADB-B3B0-428D-9F7C-360B45434F4D}" type="presParOf" srcId="{3843FD9F-6CF0-42E3-BD53-35B350BD417A}" destId="{BAF449BC-BDD3-4FC3-8129-7E9FC5B2B30B}" srcOrd="7" destOrd="0" presId="urn:microsoft.com/office/officeart/2005/8/layout/process1"/>
    <dgm:cxn modelId="{E8C70316-4C15-48BD-8805-E01461DAC83B}" type="presParOf" srcId="{BAF449BC-BDD3-4FC3-8129-7E9FC5B2B30B}" destId="{34030AA2-A95E-4F0F-AE18-7262DF4549A2}" srcOrd="0" destOrd="0" presId="urn:microsoft.com/office/officeart/2005/8/layout/process1"/>
    <dgm:cxn modelId="{A66345FD-6691-4593-947F-769EC0C9112F}" type="presParOf" srcId="{3843FD9F-6CF0-42E3-BD53-35B350BD417A}" destId="{F502BC06-7B25-435B-B120-70DA9D185BB2}" srcOrd="8" destOrd="0" presId="urn:microsoft.com/office/officeart/2005/8/layout/process1"/>
    <dgm:cxn modelId="{317D7B56-4B77-4C79-ACC0-58C40AE7A173}" type="presParOf" srcId="{3843FD9F-6CF0-42E3-BD53-35B350BD417A}" destId="{F7843760-68A6-43AD-9BCC-A7DE44556C97}" srcOrd="9" destOrd="0" presId="urn:microsoft.com/office/officeart/2005/8/layout/process1"/>
    <dgm:cxn modelId="{DBD905B6-FE52-45AE-B987-A3BC703B0485}" type="presParOf" srcId="{F7843760-68A6-43AD-9BCC-A7DE44556C97}" destId="{83A88743-CB29-41FB-B9F0-E16724961E3E}" srcOrd="0" destOrd="0" presId="urn:microsoft.com/office/officeart/2005/8/layout/process1"/>
    <dgm:cxn modelId="{49D40AA4-2B74-4065-9DEA-0186A4A8EF9F}" type="presParOf" srcId="{3843FD9F-6CF0-42E3-BD53-35B350BD417A}" destId="{4F680905-E094-4FAE-AD3E-248EFA06D701}" srcOrd="10" destOrd="0" presId="urn:microsoft.com/office/officeart/2005/8/layout/process1"/>
    <dgm:cxn modelId="{24F05D92-0A2D-469C-9DF4-DDB43DC4DA40}" type="presParOf" srcId="{3843FD9F-6CF0-42E3-BD53-35B350BD417A}" destId="{950672D3-E349-4D95-9DCE-9534BB82AE83}" srcOrd="11" destOrd="0" presId="urn:microsoft.com/office/officeart/2005/8/layout/process1"/>
    <dgm:cxn modelId="{00AAF526-91C8-4398-9305-3ABA0714A34F}" type="presParOf" srcId="{950672D3-E349-4D95-9DCE-9534BB82AE83}" destId="{34BA841C-F1D2-4239-8B68-E5AEFDE7095F}" srcOrd="0" destOrd="0" presId="urn:microsoft.com/office/officeart/2005/8/layout/process1"/>
    <dgm:cxn modelId="{E3AC58BF-696E-45E3-A735-56D54521CB99}" type="presParOf" srcId="{3843FD9F-6CF0-42E3-BD53-35B350BD417A}" destId="{5F4EBAE5-15BE-48EE-B6BB-4CC6A88BB100}" srcOrd="12"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695370-5B42-4D8C-809D-246246898702}" type="doc">
      <dgm:prSet loTypeId="urn:microsoft.com/office/officeart/2005/8/layout/vList6" loCatId="list" qsTypeId="urn:microsoft.com/office/officeart/2005/8/quickstyle/simple1" qsCatId="simple" csTypeId="urn:microsoft.com/office/officeart/2005/8/colors/colorful1" csCatId="colorful" phldr="1"/>
      <dgm:spPr/>
    </dgm:pt>
    <dgm:pt modelId="{E1A08141-52FE-4C8B-88ED-E1E6ED5B2503}">
      <dgm:prSet phldrT="[文本]" custT="1"/>
      <dgm:spPr/>
      <dgm:t>
        <a:bodyPr/>
        <a:lstStyle/>
        <a:p>
          <a:r>
            <a:rPr lang="zh-CN" sz="1800" b="1" dirty="0">
              <a:latin typeface="微软雅黑" panose="020B0503020204020204" charset="-122"/>
              <a:ea typeface="微软雅黑" panose="020B0503020204020204" charset="-122"/>
            </a:rPr>
            <a:t>描述性分析</a:t>
          </a:r>
          <a:endParaRPr lang="zh-CN" altLang="en-US" sz="1800" b="1" dirty="0">
            <a:latin typeface="微软雅黑" panose="020B0503020204020204" charset="-122"/>
            <a:ea typeface="微软雅黑" panose="020B0503020204020204" charset="-122"/>
          </a:endParaRPr>
        </a:p>
      </dgm:t>
    </dgm:pt>
    <dgm:pt modelId="{0A78D3AA-06BB-48EC-84E6-B3B36A0D8206}" cxnId="{C3E30919-6C42-4E24-B282-D14538C3ACA7}" type="parTrans">
      <dgm:prSet/>
      <dgm:spPr/>
      <dgm:t>
        <a:bodyPr/>
        <a:lstStyle/>
        <a:p>
          <a:endParaRPr lang="zh-CN" altLang="en-US" sz="1800" b="1">
            <a:latin typeface="微软雅黑" panose="020B0503020204020204" charset="-122"/>
            <a:ea typeface="微软雅黑" panose="020B0503020204020204" charset="-122"/>
          </a:endParaRPr>
        </a:p>
      </dgm:t>
    </dgm:pt>
    <dgm:pt modelId="{0376757C-7854-4A79-9B8D-13FFD5FEC4C4}" cxnId="{C3E30919-6C42-4E24-B282-D14538C3ACA7}" type="sibTrans">
      <dgm:prSet/>
      <dgm:spPr/>
      <dgm:t>
        <a:bodyPr/>
        <a:lstStyle/>
        <a:p>
          <a:endParaRPr lang="zh-CN" altLang="en-US" sz="1800" b="1">
            <a:latin typeface="微软雅黑" panose="020B0503020204020204" charset="-122"/>
            <a:ea typeface="微软雅黑" panose="020B0503020204020204" charset="-122"/>
          </a:endParaRPr>
        </a:p>
      </dgm:t>
    </dgm:pt>
    <dgm:pt modelId="{22108364-7F23-40C6-8C49-6FE24755D928}">
      <dgm:prSet custT="1"/>
      <dgm:spPr/>
      <dgm:t>
        <a:bodyPr/>
        <a:lstStyle/>
        <a:p>
          <a:r>
            <a:rPr lang="zh-CN" sz="1800" b="1" dirty="0">
              <a:latin typeface="微软雅黑" panose="020B0503020204020204" charset="-122"/>
              <a:ea typeface="微软雅黑" panose="020B0503020204020204" charset="-122"/>
            </a:rPr>
            <a:t>诊断性分析</a:t>
          </a:r>
        </a:p>
      </dgm:t>
    </dgm:pt>
    <dgm:pt modelId="{99F2C26C-F7BC-4CD5-A632-7C1A673B7051}" cxnId="{D1913C37-841F-4FBB-BAC6-FE3BF534FDE4}" type="parTrans">
      <dgm:prSet/>
      <dgm:spPr/>
      <dgm:t>
        <a:bodyPr/>
        <a:lstStyle/>
        <a:p>
          <a:endParaRPr lang="zh-CN" altLang="en-US" sz="1800" b="1">
            <a:latin typeface="微软雅黑" panose="020B0503020204020204" charset="-122"/>
            <a:ea typeface="微软雅黑" panose="020B0503020204020204" charset="-122"/>
          </a:endParaRPr>
        </a:p>
      </dgm:t>
    </dgm:pt>
    <dgm:pt modelId="{BFE16135-4A1D-4C3B-B9FA-57598402D002}" cxnId="{D1913C37-841F-4FBB-BAC6-FE3BF534FDE4}" type="sibTrans">
      <dgm:prSet/>
      <dgm:spPr/>
      <dgm:t>
        <a:bodyPr/>
        <a:lstStyle/>
        <a:p>
          <a:endParaRPr lang="zh-CN" altLang="en-US" sz="1800" b="1">
            <a:latin typeface="微软雅黑" panose="020B0503020204020204" charset="-122"/>
            <a:ea typeface="微软雅黑" panose="020B0503020204020204" charset="-122"/>
          </a:endParaRPr>
        </a:p>
      </dgm:t>
    </dgm:pt>
    <dgm:pt modelId="{59673147-381B-4D21-A7AF-50D04BE47796}">
      <dgm:prSet custT="1"/>
      <dgm:spPr/>
      <dgm:t>
        <a:bodyPr/>
        <a:lstStyle/>
        <a:p>
          <a:r>
            <a:rPr lang="zh-CN" sz="1800" b="1" dirty="0">
              <a:latin typeface="微软雅黑" panose="020B0503020204020204" charset="-122"/>
              <a:ea typeface="微软雅黑" panose="020B0503020204020204" charset="-122"/>
            </a:rPr>
            <a:t>预测性分析</a:t>
          </a:r>
        </a:p>
      </dgm:t>
    </dgm:pt>
    <dgm:pt modelId="{813A36EE-9A98-4B9B-B875-D9FDCC9DFA0F}" cxnId="{800EEADD-08A3-40FA-8835-F55601A24624}" type="parTrans">
      <dgm:prSet/>
      <dgm:spPr/>
      <dgm:t>
        <a:bodyPr/>
        <a:lstStyle/>
        <a:p>
          <a:endParaRPr lang="zh-CN" altLang="en-US" sz="1800" b="1">
            <a:latin typeface="微软雅黑" panose="020B0503020204020204" charset="-122"/>
            <a:ea typeface="微软雅黑" panose="020B0503020204020204" charset="-122"/>
          </a:endParaRPr>
        </a:p>
      </dgm:t>
    </dgm:pt>
    <dgm:pt modelId="{6DA86B2B-3524-4F80-92EF-ABDE42684C05}" cxnId="{800EEADD-08A3-40FA-8835-F55601A24624}" type="sibTrans">
      <dgm:prSet/>
      <dgm:spPr/>
      <dgm:t>
        <a:bodyPr/>
        <a:lstStyle/>
        <a:p>
          <a:endParaRPr lang="zh-CN" altLang="en-US" sz="1800" b="1">
            <a:latin typeface="微软雅黑" panose="020B0503020204020204" charset="-122"/>
            <a:ea typeface="微软雅黑" panose="020B0503020204020204" charset="-122"/>
          </a:endParaRPr>
        </a:p>
      </dgm:t>
    </dgm:pt>
    <dgm:pt modelId="{F359D9DE-FC4D-481D-8D9B-315801840F3B}">
      <dgm:prSet custT="1"/>
      <dgm:spPr/>
      <dgm:t>
        <a:bodyPr/>
        <a:lstStyle/>
        <a:p>
          <a:r>
            <a:rPr lang="zh-CN" sz="1800" b="1" dirty="0">
              <a:latin typeface="微软雅黑" panose="020B0503020204020204" charset="-122"/>
              <a:ea typeface="微软雅黑" panose="020B0503020204020204" charset="-122"/>
            </a:rPr>
            <a:t>决策性分析</a:t>
          </a:r>
        </a:p>
      </dgm:t>
    </dgm:pt>
    <dgm:pt modelId="{77AB711A-4C21-4D1C-977C-4F97DC53F678}" cxnId="{A22F98A4-6FEA-4ACF-B00E-0E018A7563F4}" type="parTrans">
      <dgm:prSet/>
      <dgm:spPr/>
      <dgm:t>
        <a:bodyPr/>
        <a:lstStyle/>
        <a:p>
          <a:endParaRPr lang="zh-CN" altLang="en-US" sz="1800" b="1">
            <a:latin typeface="微软雅黑" panose="020B0503020204020204" charset="-122"/>
            <a:ea typeface="微软雅黑" panose="020B0503020204020204" charset="-122"/>
          </a:endParaRPr>
        </a:p>
      </dgm:t>
    </dgm:pt>
    <dgm:pt modelId="{05FDB3B9-2A0F-4BA5-9E50-A039DEAD6DAB}" cxnId="{A22F98A4-6FEA-4ACF-B00E-0E018A7563F4}" type="sibTrans">
      <dgm:prSet/>
      <dgm:spPr/>
      <dgm:t>
        <a:bodyPr/>
        <a:lstStyle/>
        <a:p>
          <a:endParaRPr lang="zh-CN" altLang="en-US" sz="1800" b="1">
            <a:latin typeface="微软雅黑" panose="020B0503020204020204" charset="-122"/>
            <a:ea typeface="微软雅黑" panose="020B0503020204020204" charset="-122"/>
          </a:endParaRPr>
        </a:p>
      </dgm:t>
    </dgm:pt>
    <dgm:pt modelId="{033EBA2C-60CD-4834-9AC7-036E03848EB4}" type="pres">
      <dgm:prSet presAssocID="{E8695370-5B42-4D8C-809D-246246898702}" presName="Name0" presStyleCnt="0">
        <dgm:presLayoutVars>
          <dgm:dir/>
          <dgm:animLvl val="lvl"/>
          <dgm:resizeHandles/>
        </dgm:presLayoutVars>
      </dgm:prSet>
      <dgm:spPr/>
    </dgm:pt>
    <dgm:pt modelId="{866DF0C0-E82A-49CB-9188-1D2B4F7EA5A3}" type="pres">
      <dgm:prSet presAssocID="{E1A08141-52FE-4C8B-88ED-E1E6ED5B2503}" presName="linNode" presStyleCnt="0"/>
      <dgm:spPr/>
    </dgm:pt>
    <dgm:pt modelId="{BF62AD19-6BFA-4EAE-BDF1-5913734E9A9B}" type="pres">
      <dgm:prSet presAssocID="{E1A08141-52FE-4C8B-88ED-E1E6ED5B2503}" presName="parentShp" presStyleLbl="node1" presStyleIdx="0" presStyleCnt="4" custScaleX="205117">
        <dgm:presLayoutVars>
          <dgm:bulletEnabled val="1"/>
        </dgm:presLayoutVars>
      </dgm:prSet>
      <dgm:spPr/>
    </dgm:pt>
    <dgm:pt modelId="{C203884B-8867-4B0B-915C-0379855B1BF1}" type="pres">
      <dgm:prSet presAssocID="{E1A08141-52FE-4C8B-88ED-E1E6ED5B2503}" presName="childShp" presStyleLbl="bgAccFollowNode1" presStyleIdx="0" presStyleCnt="4">
        <dgm:presLayoutVars>
          <dgm:bulletEnabled val="1"/>
        </dgm:presLayoutVars>
      </dgm:prSet>
      <dgm:spPr/>
    </dgm:pt>
    <dgm:pt modelId="{700A61E3-A5B4-461A-87BB-94E9D48EAC5C}" type="pres">
      <dgm:prSet presAssocID="{0376757C-7854-4A79-9B8D-13FFD5FEC4C4}" presName="spacing" presStyleCnt="0"/>
      <dgm:spPr/>
    </dgm:pt>
    <dgm:pt modelId="{A7A00394-8020-4BD5-9112-7FC241E321C5}" type="pres">
      <dgm:prSet presAssocID="{22108364-7F23-40C6-8C49-6FE24755D928}" presName="linNode" presStyleCnt="0"/>
      <dgm:spPr/>
    </dgm:pt>
    <dgm:pt modelId="{6C56AA80-08C5-44D5-BA2F-F6D10086221F}" type="pres">
      <dgm:prSet presAssocID="{22108364-7F23-40C6-8C49-6FE24755D928}" presName="parentShp" presStyleLbl="node1" presStyleIdx="1" presStyleCnt="4" custScaleX="205117">
        <dgm:presLayoutVars>
          <dgm:bulletEnabled val="1"/>
        </dgm:presLayoutVars>
      </dgm:prSet>
      <dgm:spPr/>
    </dgm:pt>
    <dgm:pt modelId="{8164E0DB-DFA1-4953-B5DF-2E8E5229A551}" type="pres">
      <dgm:prSet presAssocID="{22108364-7F23-40C6-8C49-6FE24755D928}" presName="childShp" presStyleLbl="bgAccFollowNode1" presStyleIdx="1" presStyleCnt="4">
        <dgm:presLayoutVars>
          <dgm:bulletEnabled val="1"/>
        </dgm:presLayoutVars>
      </dgm:prSet>
      <dgm:spPr/>
    </dgm:pt>
    <dgm:pt modelId="{36FA1CF8-EEE7-4922-AE6B-F98575C7D553}" type="pres">
      <dgm:prSet presAssocID="{BFE16135-4A1D-4C3B-B9FA-57598402D002}" presName="spacing" presStyleCnt="0"/>
      <dgm:spPr/>
    </dgm:pt>
    <dgm:pt modelId="{B585D4D1-1234-4209-8BE9-9B9DA83CB894}" type="pres">
      <dgm:prSet presAssocID="{59673147-381B-4D21-A7AF-50D04BE47796}" presName="linNode" presStyleCnt="0"/>
      <dgm:spPr/>
    </dgm:pt>
    <dgm:pt modelId="{2DB0CC24-4A24-4052-8E1E-27A1E653A69C}" type="pres">
      <dgm:prSet presAssocID="{59673147-381B-4D21-A7AF-50D04BE47796}" presName="parentShp" presStyleLbl="node1" presStyleIdx="2" presStyleCnt="4" custScaleX="205117">
        <dgm:presLayoutVars>
          <dgm:bulletEnabled val="1"/>
        </dgm:presLayoutVars>
      </dgm:prSet>
      <dgm:spPr/>
    </dgm:pt>
    <dgm:pt modelId="{DA819E58-2E64-46E2-906E-FB013904B7CD}" type="pres">
      <dgm:prSet presAssocID="{59673147-381B-4D21-A7AF-50D04BE47796}" presName="childShp" presStyleLbl="bgAccFollowNode1" presStyleIdx="2" presStyleCnt="4">
        <dgm:presLayoutVars>
          <dgm:bulletEnabled val="1"/>
        </dgm:presLayoutVars>
      </dgm:prSet>
      <dgm:spPr/>
    </dgm:pt>
    <dgm:pt modelId="{9426A506-A8AA-4F6F-B2BC-58D9CD57BC48}" type="pres">
      <dgm:prSet presAssocID="{6DA86B2B-3524-4F80-92EF-ABDE42684C05}" presName="spacing" presStyleCnt="0"/>
      <dgm:spPr/>
    </dgm:pt>
    <dgm:pt modelId="{1EBE80D9-07AA-441E-913B-A7E67CDC5CED}" type="pres">
      <dgm:prSet presAssocID="{F359D9DE-FC4D-481D-8D9B-315801840F3B}" presName="linNode" presStyleCnt="0"/>
      <dgm:spPr/>
    </dgm:pt>
    <dgm:pt modelId="{13B4FBC0-904E-4DDD-AF7F-9CB1B3CB1A61}" type="pres">
      <dgm:prSet presAssocID="{F359D9DE-FC4D-481D-8D9B-315801840F3B}" presName="parentShp" presStyleLbl="node1" presStyleIdx="3" presStyleCnt="4" custScaleX="205117">
        <dgm:presLayoutVars>
          <dgm:bulletEnabled val="1"/>
        </dgm:presLayoutVars>
      </dgm:prSet>
      <dgm:spPr/>
    </dgm:pt>
    <dgm:pt modelId="{7FE53EC2-90E8-4828-916D-011DF5F32923}" type="pres">
      <dgm:prSet presAssocID="{F359D9DE-FC4D-481D-8D9B-315801840F3B}" presName="childShp" presStyleLbl="bgAccFollowNode1" presStyleIdx="3" presStyleCnt="4">
        <dgm:presLayoutVars>
          <dgm:bulletEnabled val="1"/>
        </dgm:presLayoutVars>
      </dgm:prSet>
      <dgm:spPr/>
    </dgm:pt>
  </dgm:ptLst>
  <dgm:cxnLst>
    <dgm:cxn modelId="{C3E30919-6C42-4E24-B282-D14538C3ACA7}" srcId="{E8695370-5B42-4D8C-809D-246246898702}" destId="{E1A08141-52FE-4C8B-88ED-E1E6ED5B2503}" srcOrd="0" destOrd="0" parTransId="{0A78D3AA-06BB-48EC-84E6-B3B36A0D8206}" sibTransId="{0376757C-7854-4A79-9B8D-13FFD5FEC4C4}"/>
    <dgm:cxn modelId="{7F37BB1E-5135-4DD2-9C2D-AA2FE3F2EC0F}" type="presOf" srcId="{59673147-381B-4D21-A7AF-50D04BE47796}" destId="{2DB0CC24-4A24-4052-8E1E-27A1E653A69C}" srcOrd="0" destOrd="0" presId="urn:microsoft.com/office/officeart/2005/8/layout/vList6"/>
    <dgm:cxn modelId="{D1913C37-841F-4FBB-BAC6-FE3BF534FDE4}" srcId="{E8695370-5B42-4D8C-809D-246246898702}" destId="{22108364-7F23-40C6-8C49-6FE24755D928}" srcOrd="1" destOrd="0" parTransId="{99F2C26C-F7BC-4CD5-A632-7C1A673B7051}" sibTransId="{BFE16135-4A1D-4C3B-B9FA-57598402D002}"/>
    <dgm:cxn modelId="{74D22A3E-4F39-4E2C-A305-7632D94F07BC}" type="presOf" srcId="{E1A08141-52FE-4C8B-88ED-E1E6ED5B2503}" destId="{BF62AD19-6BFA-4EAE-BDF1-5913734E9A9B}" srcOrd="0" destOrd="0" presId="urn:microsoft.com/office/officeart/2005/8/layout/vList6"/>
    <dgm:cxn modelId="{486A5F49-0367-4BF3-808A-C7432ECA10FF}" type="presOf" srcId="{E8695370-5B42-4D8C-809D-246246898702}" destId="{033EBA2C-60CD-4834-9AC7-036E03848EB4}" srcOrd="0" destOrd="0" presId="urn:microsoft.com/office/officeart/2005/8/layout/vList6"/>
    <dgm:cxn modelId="{A22F98A4-6FEA-4ACF-B00E-0E018A7563F4}" srcId="{E8695370-5B42-4D8C-809D-246246898702}" destId="{F359D9DE-FC4D-481D-8D9B-315801840F3B}" srcOrd="3" destOrd="0" parTransId="{77AB711A-4C21-4D1C-977C-4F97DC53F678}" sibTransId="{05FDB3B9-2A0F-4BA5-9E50-A039DEAD6DAB}"/>
    <dgm:cxn modelId="{69D79EB4-E861-4057-9C13-E2759BEF26C8}" type="presOf" srcId="{22108364-7F23-40C6-8C49-6FE24755D928}" destId="{6C56AA80-08C5-44D5-BA2F-F6D10086221F}" srcOrd="0" destOrd="0" presId="urn:microsoft.com/office/officeart/2005/8/layout/vList6"/>
    <dgm:cxn modelId="{800EEADD-08A3-40FA-8835-F55601A24624}" srcId="{E8695370-5B42-4D8C-809D-246246898702}" destId="{59673147-381B-4D21-A7AF-50D04BE47796}" srcOrd="2" destOrd="0" parTransId="{813A36EE-9A98-4B9B-B875-D9FDCC9DFA0F}" sibTransId="{6DA86B2B-3524-4F80-92EF-ABDE42684C05}"/>
    <dgm:cxn modelId="{014094FF-97F8-4437-B92B-9522588D2453}" type="presOf" srcId="{F359D9DE-FC4D-481D-8D9B-315801840F3B}" destId="{13B4FBC0-904E-4DDD-AF7F-9CB1B3CB1A61}" srcOrd="0" destOrd="0" presId="urn:microsoft.com/office/officeart/2005/8/layout/vList6"/>
    <dgm:cxn modelId="{0102717D-01AF-4EF8-91EB-451B69EC07DE}" type="presParOf" srcId="{033EBA2C-60CD-4834-9AC7-036E03848EB4}" destId="{866DF0C0-E82A-49CB-9188-1D2B4F7EA5A3}" srcOrd="0" destOrd="0" presId="urn:microsoft.com/office/officeart/2005/8/layout/vList6"/>
    <dgm:cxn modelId="{C8BC96C8-4096-4B08-B0B3-828FA44644F5}" type="presParOf" srcId="{866DF0C0-E82A-49CB-9188-1D2B4F7EA5A3}" destId="{BF62AD19-6BFA-4EAE-BDF1-5913734E9A9B}" srcOrd="0" destOrd="0" presId="urn:microsoft.com/office/officeart/2005/8/layout/vList6"/>
    <dgm:cxn modelId="{CBF4D6A2-005B-4500-B07C-1C3DDD15CBE6}" type="presParOf" srcId="{866DF0C0-E82A-49CB-9188-1D2B4F7EA5A3}" destId="{C203884B-8867-4B0B-915C-0379855B1BF1}" srcOrd="1" destOrd="0" presId="urn:microsoft.com/office/officeart/2005/8/layout/vList6"/>
    <dgm:cxn modelId="{E128DC19-5FBA-47A2-983F-15B5B2E8AAF5}" type="presParOf" srcId="{033EBA2C-60CD-4834-9AC7-036E03848EB4}" destId="{700A61E3-A5B4-461A-87BB-94E9D48EAC5C}" srcOrd="1" destOrd="0" presId="urn:microsoft.com/office/officeart/2005/8/layout/vList6"/>
    <dgm:cxn modelId="{EE40089D-468D-4055-8BE1-AA1AAD5067C7}" type="presParOf" srcId="{033EBA2C-60CD-4834-9AC7-036E03848EB4}" destId="{A7A00394-8020-4BD5-9112-7FC241E321C5}" srcOrd="2" destOrd="0" presId="urn:microsoft.com/office/officeart/2005/8/layout/vList6"/>
    <dgm:cxn modelId="{15353DF3-15AD-44C4-9024-3A8CA05620FB}" type="presParOf" srcId="{A7A00394-8020-4BD5-9112-7FC241E321C5}" destId="{6C56AA80-08C5-44D5-BA2F-F6D10086221F}" srcOrd="0" destOrd="0" presId="urn:microsoft.com/office/officeart/2005/8/layout/vList6"/>
    <dgm:cxn modelId="{FEC6E646-2560-4719-9EDE-4BE799361CFE}" type="presParOf" srcId="{A7A00394-8020-4BD5-9112-7FC241E321C5}" destId="{8164E0DB-DFA1-4953-B5DF-2E8E5229A551}" srcOrd="1" destOrd="0" presId="urn:microsoft.com/office/officeart/2005/8/layout/vList6"/>
    <dgm:cxn modelId="{C6FDC39F-50C7-4F0C-9A26-36F630587D84}" type="presParOf" srcId="{033EBA2C-60CD-4834-9AC7-036E03848EB4}" destId="{36FA1CF8-EEE7-4922-AE6B-F98575C7D553}" srcOrd="3" destOrd="0" presId="urn:microsoft.com/office/officeart/2005/8/layout/vList6"/>
    <dgm:cxn modelId="{14F98069-0288-46AE-9331-155014909EAD}" type="presParOf" srcId="{033EBA2C-60CD-4834-9AC7-036E03848EB4}" destId="{B585D4D1-1234-4209-8BE9-9B9DA83CB894}" srcOrd="4" destOrd="0" presId="urn:microsoft.com/office/officeart/2005/8/layout/vList6"/>
    <dgm:cxn modelId="{64360587-C2D8-4083-B03F-B7D10B7910BB}" type="presParOf" srcId="{B585D4D1-1234-4209-8BE9-9B9DA83CB894}" destId="{2DB0CC24-4A24-4052-8E1E-27A1E653A69C}" srcOrd="0" destOrd="0" presId="urn:microsoft.com/office/officeart/2005/8/layout/vList6"/>
    <dgm:cxn modelId="{235A3B55-D02A-4720-969D-A753C286A44C}" type="presParOf" srcId="{B585D4D1-1234-4209-8BE9-9B9DA83CB894}" destId="{DA819E58-2E64-46E2-906E-FB013904B7CD}" srcOrd="1" destOrd="0" presId="urn:microsoft.com/office/officeart/2005/8/layout/vList6"/>
    <dgm:cxn modelId="{41A4F41A-A1C8-4D7B-9C5D-1ED06AB1EF27}" type="presParOf" srcId="{033EBA2C-60CD-4834-9AC7-036E03848EB4}" destId="{9426A506-A8AA-4F6F-B2BC-58D9CD57BC48}" srcOrd="5" destOrd="0" presId="urn:microsoft.com/office/officeart/2005/8/layout/vList6"/>
    <dgm:cxn modelId="{A1D73BED-A0FB-4FD1-AA76-58BF1E8125FB}" type="presParOf" srcId="{033EBA2C-60CD-4834-9AC7-036E03848EB4}" destId="{1EBE80D9-07AA-441E-913B-A7E67CDC5CED}" srcOrd="6" destOrd="0" presId="urn:microsoft.com/office/officeart/2005/8/layout/vList6"/>
    <dgm:cxn modelId="{BC0A2660-B075-4A84-91FE-1DC1503499DF}" type="presParOf" srcId="{1EBE80D9-07AA-441E-913B-A7E67CDC5CED}" destId="{13B4FBC0-904E-4DDD-AF7F-9CB1B3CB1A61}" srcOrd="0" destOrd="0" presId="urn:microsoft.com/office/officeart/2005/8/layout/vList6"/>
    <dgm:cxn modelId="{7753D6F6-8411-4C55-BF51-B103E1E45905}" type="presParOf" srcId="{1EBE80D9-07AA-441E-913B-A7E67CDC5CED}" destId="{7FE53EC2-90E8-4828-916D-011DF5F3292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AD1709-89A9-4D31-8B28-F1B744EE9264}"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D2CEA8BB-A14B-4D48-964B-209D586284D7}">
      <dgm:prSet phldrT="[文本]" phldr="1" custT="1"/>
      <dgm:spPr>
        <a:blipFill rotWithShape="0">
          <a:blip xmlns:r="http://schemas.openxmlformats.org/officeDocument/2006/relationships" r:embed="rId1"/>
          <a:srcRect/>
          <a:stretch>
            <a:fillRect l="-25000" r="-25000"/>
          </a:stretch>
        </a:blipFill>
      </dgm:spPr>
      <dgm:t>
        <a:bodyPr/>
        <a:lstStyle/>
        <a:p>
          <a:endParaRPr lang="zh-CN" altLang="en-US" sz="1800" b="1" dirty="0">
            <a:latin typeface="微软雅黑" panose="020B0503020204020204" charset="-122"/>
            <a:ea typeface="微软雅黑" panose="020B0503020204020204" charset="-122"/>
          </a:endParaRPr>
        </a:p>
      </dgm:t>
    </dgm:pt>
    <dgm:pt modelId="{CDF0DB2E-1D02-4708-B291-5775645E90D4}" cxnId="{69298347-47A2-43A8-B1CE-28EEF3468BDA}" type="parTrans">
      <dgm:prSet/>
      <dgm:spPr/>
      <dgm:t>
        <a:bodyPr/>
        <a:lstStyle/>
        <a:p>
          <a:endParaRPr lang="zh-CN" altLang="en-US" sz="1800" b="1">
            <a:latin typeface="微软雅黑" panose="020B0503020204020204" charset="-122"/>
            <a:ea typeface="微软雅黑" panose="020B0503020204020204" charset="-122"/>
          </a:endParaRPr>
        </a:p>
      </dgm:t>
    </dgm:pt>
    <dgm:pt modelId="{78B963F4-F480-4F2D-BA07-5C5E43D4FE0D}" cxnId="{69298347-47A2-43A8-B1CE-28EEF3468BDA}" type="sibTrans">
      <dgm:prSet/>
      <dgm:spPr/>
      <dgm:t>
        <a:bodyPr/>
        <a:lstStyle/>
        <a:p>
          <a:endParaRPr lang="zh-CN" altLang="en-US" sz="1800" b="1">
            <a:latin typeface="微软雅黑" panose="020B0503020204020204" charset="-122"/>
            <a:ea typeface="微软雅黑" panose="020B0503020204020204" charset="-122"/>
          </a:endParaRPr>
        </a:p>
      </dgm:t>
    </dgm:pt>
    <dgm:pt modelId="{D10538E9-5B38-41DA-9202-B1DA040E4F54}">
      <dgm:prSet phldrT="[文本]" custT="1"/>
      <dgm:spPr/>
      <dgm:t>
        <a:bodyPr/>
        <a:lstStyle/>
        <a:p>
          <a:r>
            <a:rPr lang="zh-CN" altLang="en-US" sz="1800" b="1" dirty="0">
              <a:latin typeface="微软雅黑" panose="020B0503020204020204" charset="-122"/>
              <a:ea typeface="微软雅黑" panose="020B0503020204020204" charset="-122"/>
            </a:rPr>
            <a:t>一切皆可量化</a:t>
          </a:r>
        </a:p>
      </dgm:t>
    </dgm:pt>
    <dgm:pt modelId="{17963FEC-4A58-43E6-8EE7-C73AC82CA774}" cxnId="{11BDE935-E127-4A1B-9F23-36E517948E73}" type="parTrans">
      <dgm:prSet/>
      <dgm:spPr/>
      <dgm:t>
        <a:bodyPr/>
        <a:lstStyle/>
        <a:p>
          <a:endParaRPr lang="zh-CN" altLang="en-US" sz="1800" b="1">
            <a:latin typeface="微软雅黑" panose="020B0503020204020204" charset="-122"/>
            <a:ea typeface="微软雅黑" panose="020B0503020204020204" charset="-122"/>
          </a:endParaRPr>
        </a:p>
      </dgm:t>
    </dgm:pt>
    <dgm:pt modelId="{8984772B-6B90-45DB-8436-5258848BF1C1}" cxnId="{11BDE935-E127-4A1B-9F23-36E517948E73}" type="sibTrans">
      <dgm:prSet/>
      <dgm:spPr/>
      <dgm:t>
        <a:bodyPr/>
        <a:lstStyle/>
        <a:p>
          <a:endParaRPr lang="zh-CN" altLang="en-US" sz="1800" b="1">
            <a:latin typeface="微软雅黑" panose="020B0503020204020204" charset="-122"/>
            <a:ea typeface="微软雅黑" panose="020B0503020204020204" charset="-122"/>
          </a:endParaRPr>
        </a:p>
      </dgm:t>
    </dgm:pt>
    <dgm:pt modelId="{0D89A454-B8CF-4E3C-85FD-AD1BD483518E}">
      <dgm:prSet custT="1"/>
      <dgm:spPr/>
      <dgm:t>
        <a:bodyPr/>
        <a:lstStyle/>
        <a:p>
          <a:pPr>
            <a:lnSpc>
              <a:spcPct val="100000"/>
            </a:lnSpc>
            <a:spcAft>
              <a:spcPts val="0"/>
            </a:spcAft>
          </a:pPr>
          <a:r>
            <a:rPr lang="zh-CN" altLang="en-US" sz="1800" b="1" dirty="0">
              <a:latin typeface="微软雅黑" panose="020B0503020204020204" charset="-122"/>
              <a:ea typeface="微软雅黑" panose="020B0503020204020204" charset="-122"/>
            </a:rPr>
            <a:t>全样而非抽样</a:t>
          </a:r>
        </a:p>
      </dgm:t>
    </dgm:pt>
    <dgm:pt modelId="{8F93CC4A-BBD8-4DFF-BFD7-174FC0EDA3C9}" cxnId="{17BF2568-08B5-4CD4-9D21-140EFFAD91F2}" type="parTrans">
      <dgm:prSet/>
      <dgm:spPr/>
      <dgm:t>
        <a:bodyPr/>
        <a:lstStyle/>
        <a:p>
          <a:endParaRPr lang="zh-CN" altLang="en-US" sz="1800" b="1">
            <a:latin typeface="微软雅黑" panose="020B0503020204020204" charset="-122"/>
            <a:ea typeface="微软雅黑" panose="020B0503020204020204" charset="-122"/>
          </a:endParaRPr>
        </a:p>
      </dgm:t>
    </dgm:pt>
    <dgm:pt modelId="{B7992298-B0C4-40CC-9D95-C442AC0A921E}" cxnId="{17BF2568-08B5-4CD4-9D21-140EFFAD91F2}" type="sibTrans">
      <dgm:prSet/>
      <dgm:spPr/>
      <dgm:t>
        <a:bodyPr/>
        <a:lstStyle/>
        <a:p>
          <a:endParaRPr lang="zh-CN" altLang="en-US" sz="1800" b="1">
            <a:latin typeface="微软雅黑" panose="020B0503020204020204" charset="-122"/>
            <a:ea typeface="微软雅黑" panose="020B0503020204020204" charset="-122"/>
          </a:endParaRPr>
        </a:p>
      </dgm:t>
    </dgm:pt>
    <dgm:pt modelId="{05690E4E-1890-4919-B8A6-628AD310AC83}">
      <dgm:prSet custT="1"/>
      <dgm:spPr/>
      <dgm:t>
        <a:bodyPr/>
        <a:lstStyle/>
        <a:p>
          <a:r>
            <a:rPr lang="zh-CN" altLang="en-US" sz="1800" b="1" dirty="0">
              <a:latin typeface="微软雅黑" panose="020B0503020204020204" charset="-122"/>
              <a:ea typeface="微软雅黑" panose="020B0503020204020204" charset="-122"/>
            </a:rPr>
            <a:t>相关而非因果</a:t>
          </a:r>
        </a:p>
      </dgm:t>
    </dgm:pt>
    <dgm:pt modelId="{8DD7C21B-C920-46BB-A60F-6C08F9388E41}" cxnId="{8EE2B13A-AD82-479A-9119-F5B93C72A249}" type="parTrans">
      <dgm:prSet/>
      <dgm:spPr/>
      <dgm:t>
        <a:bodyPr/>
        <a:lstStyle/>
        <a:p>
          <a:endParaRPr lang="zh-CN" altLang="en-US" sz="1800" b="1">
            <a:latin typeface="微软雅黑" panose="020B0503020204020204" charset="-122"/>
            <a:ea typeface="微软雅黑" panose="020B0503020204020204" charset="-122"/>
          </a:endParaRPr>
        </a:p>
      </dgm:t>
    </dgm:pt>
    <dgm:pt modelId="{58C29709-057F-42F1-8A3F-26DEFEC231CA}" cxnId="{8EE2B13A-AD82-479A-9119-F5B93C72A249}" type="sibTrans">
      <dgm:prSet/>
      <dgm:spPr/>
      <dgm:t>
        <a:bodyPr/>
        <a:lstStyle/>
        <a:p>
          <a:endParaRPr lang="zh-CN" altLang="en-US" sz="1800" b="1">
            <a:latin typeface="微软雅黑" panose="020B0503020204020204" charset="-122"/>
            <a:ea typeface="微软雅黑" panose="020B0503020204020204" charset="-122"/>
          </a:endParaRPr>
        </a:p>
      </dgm:t>
    </dgm:pt>
    <dgm:pt modelId="{8C0E5C47-32E3-45F2-BFD7-8093C0B8B027}">
      <dgm:prSet custT="1"/>
      <dgm:spPr/>
      <dgm:t>
        <a:bodyPr/>
        <a:lstStyle/>
        <a:p>
          <a:pPr>
            <a:spcAft>
              <a:spcPts val="0"/>
            </a:spcAft>
          </a:pPr>
          <a:r>
            <a:rPr lang="zh-CN" altLang="en-US" sz="1800" b="1" dirty="0">
              <a:latin typeface="微软雅黑" panose="020B0503020204020204" charset="-122"/>
              <a:ea typeface="微软雅黑" panose="020B0503020204020204" charset="-122"/>
            </a:rPr>
            <a:t>概率而非精确</a:t>
          </a:r>
        </a:p>
      </dgm:t>
    </dgm:pt>
    <dgm:pt modelId="{1314A948-B530-4FC6-BBA4-2C72B87F1ED5}" cxnId="{66A4B7A7-08B0-4AFF-82EA-7F6083977FA7}" type="parTrans">
      <dgm:prSet/>
      <dgm:spPr/>
      <dgm:t>
        <a:bodyPr/>
        <a:lstStyle/>
        <a:p>
          <a:endParaRPr lang="zh-CN" altLang="en-US" sz="1800" b="1">
            <a:latin typeface="微软雅黑" panose="020B0503020204020204" charset="-122"/>
            <a:ea typeface="微软雅黑" panose="020B0503020204020204" charset="-122"/>
          </a:endParaRPr>
        </a:p>
      </dgm:t>
    </dgm:pt>
    <dgm:pt modelId="{3D9345E8-7673-4734-AE0D-82C976E2B434}" cxnId="{66A4B7A7-08B0-4AFF-82EA-7F6083977FA7}" type="sibTrans">
      <dgm:prSet/>
      <dgm:spPr/>
      <dgm:t>
        <a:bodyPr/>
        <a:lstStyle/>
        <a:p>
          <a:endParaRPr lang="zh-CN" altLang="en-US" sz="1800" b="1">
            <a:latin typeface="微软雅黑" panose="020B0503020204020204" charset="-122"/>
            <a:ea typeface="微软雅黑" panose="020B0503020204020204" charset="-122"/>
          </a:endParaRPr>
        </a:p>
      </dgm:t>
    </dgm:pt>
    <dgm:pt modelId="{B07C0B3B-E981-4755-864E-94B85B15DAB4}" type="pres">
      <dgm:prSet presAssocID="{C5AD1709-89A9-4D31-8B28-F1B744EE9264}" presName="diagram" presStyleCnt="0">
        <dgm:presLayoutVars>
          <dgm:chMax val="1"/>
          <dgm:dir/>
          <dgm:animLvl val="ctr"/>
          <dgm:resizeHandles val="exact"/>
        </dgm:presLayoutVars>
      </dgm:prSet>
      <dgm:spPr/>
    </dgm:pt>
    <dgm:pt modelId="{35227FD2-477E-40F2-96C7-BB9BD02097D7}" type="pres">
      <dgm:prSet presAssocID="{C5AD1709-89A9-4D31-8B28-F1B744EE9264}" presName="matrix" presStyleCnt="0"/>
      <dgm:spPr/>
    </dgm:pt>
    <dgm:pt modelId="{3388F0E6-834D-473B-A388-AF1D873A9849}" type="pres">
      <dgm:prSet presAssocID="{C5AD1709-89A9-4D31-8B28-F1B744EE9264}" presName="tile1" presStyleLbl="node1" presStyleIdx="0" presStyleCnt="4"/>
      <dgm:spPr/>
    </dgm:pt>
    <dgm:pt modelId="{6243F65D-B64E-4E01-876D-A196EE253A17}" type="pres">
      <dgm:prSet presAssocID="{C5AD1709-89A9-4D31-8B28-F1B744EE9264}" presName="tile1text" presStyleLbl="node1" presStyleIdx="0" presStyleCnt="4">
        <dgm:presLayoutVars>
          <dgm:chMax val="0"/>
          <dgm:chPref val="0"/>
          <dgm:bulletEnabled val="1"/>
        </dgm:presLayoutVars>
      </dgm:prSet>
      <dgm:spPr/>
    </dgm:pt>
    <dgm:pt modelId="{BC03A64F-09EE-4EA9-BF30-08BAE21743CA}" type="pres">
      <dgm:prSet presAssocID="{C5AD1709-89A9-4D31-8B28-F1B744EE9264}" presName="tile2" presStyleLbl="node1" presStyleIdx="1" presStyleCnt="4"/>
      <dgm:spPr/>
    </dgm:pt>
    <dgm:pt modelId="{F10E9FC9-88AA-49BB-B409-98FD822CBBCB}" type="pres">
      <dgm:prSet presAssocID="{C5AD1709-89A9-4D31-8B28-F1B744EE9264}" presName="tile2text" presStyleLbl="node1" presStyleIdx="1" presStyleCnt="4">
        <dgm:presLayoutVars>
          <dgm:chMax val="0"/>
          <dgm:chPref val="0"/>
          <dgm:bulletEnabled val="1"/>
        </dgm:presLayoutVars>
      </dgm:prSet>
      <dgm:spPr/>
    </dgm:pt>
    <dgm:pt modelId="{046A2E39-41FB-49CD-9899-D8E7416C861B}" type="pres">
      <dgm:prSet presAssocID="{C5AD1709-89A9-4D31-8B28-F1B744EE9264}" presName="tile3" presStyleLbl="node1" presStyleIdx="2" presStyleCnt="4"/>
      <dgm:spPr/>
    </dgm:pt>
    <dgm:pt modelId="{93BA907B-5942-47C3-87C4-C7BA4740B1B3}" type="pres">
      <dgm:prSet presAssocID="{C5AD1709-89A9-4D31-8B28-F1B744EE9264}" presName="tile3text" presStyleLbl="node1" presStyleIdx="2" presStyleCnt="4">
        <dgm:presLayoutVars>
          <dgm:chMax val="0"/>
          <dgm:chPref val="0"/>
          <dgm:bulletEnabled val="1"/>
        </dgm:presLayoutVars>
      </dgm:prSet>
      <dgm:spPr/>
    </dgm:pt>
    <dgm:pt modelId="{828BC358-79D1-47EA-9037-82150324290F}" type="pres">
      <dgm:prSet presAssocID="{C5AD1709-89A9-4D31-8B28-F1B744EE9264}" presName="tile4" presStyleLbl="node1" presStyleIdx="3" presStyleCnt="4"/>
      <dgm:spPr/>
    </dgm:pt>
    <dgm:pt modelId="{EC68AF35-05DA-47FD-B35E-DEFAABCA6379}" type="pres">
      <dgm:prSet presAssocID="{C5AD1709-89A9-4D31-8B28-F1B744EE9264}" presName="tile4text" presStyleLbl="node1" presStyleIdx="3" presStyleCnt="4">
        <dgm:presLayoutVars>
          <dgm:chMax val="0"/>
          <dgm:chPref val="0"/>
          <dgm:bulletEnabled val="1"/>
        </dgm:presLayoutVars>
      </dgm:prSet>
      <dgm:spPr/>
    </dgm:pt>
    <dgm:pt modelId="{7C9138F8-F28D-41C8-941C-616184AB5269}" type="pres">
      <dgm:prSet presAssocID="{C5AD1709-89A9-4D31-8B28-F1B744EE9264}" presName="centerTile" presStyleLbl="fgShp" presStyleIdx="0" presStyleCnt="1" custScaleY="126760">
        <dgm:presLayoutVars>
          <dgm:chMax val="0"/>
          <dgm:chPref val="0"/>
        </dgm:presLayoutVars>
      </dgm:prSet>
      <dgm:spPr/>
    </dgm:pt>
  </dgm:ptLst>
  <dgm:cxnLst>
    <dgm:cxn modelId="{DBAFBD08-B8D2-491F-9D45-63649E1CA1AD}" type="presOf" srcId="{05690E4E-1890-4919-B8A6-628AD310AC83}" destId="{046A2E39-41FB-49CD-9899-D8E7416C861B}" srcOrd="0" destOrd="0" presId="urn:microsoft.com/office/officeart/2005/8/layout/matrix1"/>
    <dgm:cxn modelId="{04215C2F-7166-47E0-A930-7AF6BCC16D2E}" type="presOf" srcId="{D10538E9-5B38-41DA-9202-B1DA040E4F54}" destId="{3388F0E6-834D-473B-A388-AF1D873A9849}" srcOrd="0" destOrd="0" presId="urn:microsoft.com/office/officeart/2005/8/layout/matrix1"/>
    <dgm:cxn modelId="{11BDE935-E127-4A1B-9F23-36E517948E73}" srcId="{D2CEA8BB-A14B-4D48-964B-209D586284D7}" destId="{D10538E9-5B38-41DA-9202-B1DA040E4F54}" srcOrd="0" destOrd="0" parTransId="{17963FEC-4A58-43E6-8EE7-C73AC82CA774}" sibTransId="{8984772B-6B90-45DB-8436-5258848BF1C1}"/>
    <dgm:cxn modelId="{707D0C38-38BB-4BB3-8FBA-1717C9E1FE84}" type="presOf" srcId="{0D89A454-B8CF-4E3C-85FD-AD1BD483518E}" destId="{BC03A64F-09EE-4EA9-BF30-08BAE21743CA}" srcOrd="0" destOrd="0" presId="urn:microsoft.com/office/officeart/2005/8/layout/matrix1"/>
    <dgm:cxn modelId="{8EE2B13A-AD82-479A-9119-F5B93C72A249}" srcId="{D2CEA8BB-A14B-4D48-964B-209D586284D7}" destId="{05690E4E-1890-4919-B8A6-628AD310AC83}" srcOrd="2" destOrd="0" parTransId="{8DD7C21B-C920-46BB-A60F-6C08F9388E41}" sibTransId="{58C29709-057F-42F1-8A3F-26DEFEC231CA}"/>
    <dgm:cxn modelId="{AD8D0E3E-968E-4042-A1FC-DE6781ED979B}" type="presOf" srcId="{C5AD1709-89A9-4D31-8B28-F1B744EE9264}" destId="{B07C0B3B-E981-4755-864E-94B85B15DAB4}" srcOrd="0" destOrd="0" presId="urn:microsoft.com/office/officeart/2005/8/layout/matrix1"/>
    <dgm:cxn modelId="{8F842A60-8292-4FFA-9EA6-7B8E58818526}" type="presOf" srcId="{8C0E5C47-32E3-45F2-BFD7-8093C0B8B027}" destId="{EC68AF35-05DA-47FD-B35E-DEFAABCA6379}" srcOrd="1" destOrd="0" presId="urn:microsoft.com/office/officeart/2005/8/layout/matrix1"/>
    <dgm:cxn modelId="{69298347-47A2-43A8-B1CE-28EEF3468BDA}" srcId="{C5AD1709-89A9-4D31-8B28-F1B744EE9264}" destId="{D2CEA8BB-A14B-4D48-964B-209D586284D7}" srcOrd="0" destOrd="0" parTransId="{CDF0DB2E-1D02-4708-B291-5775645E90D4}" sibTransId="{78B963F4-F480-4F2D-BA07-5C5E43D4FE0D}"/>
    <dgm:cxn modelId="{17BF2568-08B5-4CD4-9D21-140EFFAD91F2}" srcId="{D2CEA8BB-A14B-4D48-964B-209D586284D7}" destId="{0D89A454-B8CF-4E3C-85FD-AD1BD483518E}" srcOrd="1" destOrd="0" parTransId="{8F93CC4A-BBD8-4DFF-BFD7-174FC0EDA3C9}" sibTransId="{B7992298-B0C4-40CC-9D95-C442AC0A921E}"/>
    <dgm:cxn modelId="{66A4B7A7-08B0-4AFF-82EA-7F6083977FA7}" srcId="{D2CEA8BB-A14B-4D48-964B-209D586284D7}" destId="{8C0E5C47-32E3-45F2-BFD7-8093C0B8B027}" srcOrd="3" destOrd="0" parTransId="{1314A948-B530-4FC6-BBA4-2C72B87F1ED5}" sibTransId="{3D9345E8-7673-4734-AE0D-82C976E2B434}"/>
    <dgm:cxn modelId="{0245BABD-F842-42BA-AF54-06E54FE1B235}" type="presOf" srcId="{0D89A454-B8CF-4E3C-85FD-AD1BD483518E}" destId="{F10E9FC9-88AA-49BB-B409-98FD822CBBCB}" srcOrd="1" destOrd="0" presId="urn:microsoft.com/office/officeart/2005/8/layout/matrix1"/>
    <dgm:cxn modelId="{B7F5FECB-2E59-4381-93D8-B25B0077A68F}" type="presOf" srcId="{D2CEA8BB-A14B-4D48-964B-209D586284D7}" destId="{7C9138F8-F28D-41C8-941C-616184AB5269}" srcOrd="0" destOrd="0" presId="urn:microsoft.com/office/officeart/2005/8/layout/matrix1"/>
    <dgm:cxn modelId="{4F2A61CE-6F9C-4D5F-A627-167FE2C48B74}" type="presOf" srcId="{8C0E5C47-32E3-45F2-BFD7-8093C0B8B027}" destId="{828BC358-79D1-47EA-9037-82150324290F}" srcOrd="0" destOrd="0" presId="urn:microsoft.com/office/officeart/2005/8/layout/matrix1"/>
    <dgm:cxn modelId="{988DD1F4-6FBA-4D96-96D9-6EFA1124F356}" type="presOf" srcId="{05690E4E-1890-4919-B8A6-628AD310AC83}" destId="{93BA907B-5942-47C3-87C4-C7BA4740B1B3}" srcOrd="1" destOrd="0" presId="urn:microsoft.com/office/officeart/2005/8/layout/matrix1"/>
    <dgm:cxn modelId="{E38E2DF9-917F-402E-9BAF-94C38C268B01}" type="presOf" srcId="{D10538E9-5B38-41DA-9202-B1DA040E4F54}" destId="{6243F65D-B64E-4E01-876D-A196EE253A17}" srcOrd="1" destOrd="0" presId="urn:microsoft.com/office/officeart/2005/8/layout/matrix1"/>
    <dgm:cxn modelId="{0CCC0666-08D7-4D4A-9B26-BDFB27E4E92A}" type="presParOf" srcId="{B07C0B3B-E981-4755-864E-94B85B15DAB4}" destId="{35227FD2-477E-40F2-96C7-BB9BD02097D7}" srcOrd="0" destOrd="0" presId="urn:microsoft.com/office/officeart/2005/8/layout/matrix1"/>
    <dgm:cxn modelId="{F99E4BAB-9AB2-40C1-AE94-5E7A0F0E64F8}" type="presParOf" srcId="{35227FD2-477E-40F2-96C7-BB9BD02097D7}" destId="{3388F0E6-834D-473B-A388-AF1D873A9849}" srcOrd="0" destOrd="0" presId="urn:microsoft.com/office/officeart/2005/8/layout/matrix1"/>
    <dgm:cxn modelId="{C3B872F3-19A1-4D5F-8A93-73A37E72BE5E}" type="presParOf" srcId="{35227FD2-477E-40F2-96C7-BB9BD02097D7}" destId="{6243F65D-B64E-4E01-876D-A196EE253A17}" srcOrd="1" destOrd="0" presId="urn:microsoft.com/office/officeart/2005/8/layout/matrix1"/>
    <dgm:cxn modelId="{3EDA0496-DF24-48B6-BBAE-3E8C226480F8}" type="presParOf" srcId="{35227FD2-477E-40F2-96C7-BB9BD02097D7}" destId="{BC03A64F-09EE-4EA9-BF30-08BAE21743CA}" srcOrd="2" destOrd="0" presId="urn:microsoft.com/office/officeart/2005/8/layout/matrix1"/>
    <dgm:cxn modelId="{82A027B7-AA58-44E2-8AD3-2BA25ED82708}" type="presParOf" srcId="{35227FD2-477E-40F2-96C7-BB9BD02097D7}" destId="{F10E9FC9-88AA-49BB-B409-98FD822CBBCB}" srcOrd="3" destOrd="0" presId="urn:microsoft.com/office/officeart/2005/8/layout/matrix1"/>
    <dgm:cxn modelId="{8F005E9B-A5E3-4C05-9CCD-8A8D4C65847D}" type="presParOf" srcId="{35227FD2-477E-40F2-96C7-BB9BD02097D7}" destId="{046A2E39-41FB-49CD-9899-D8E7416C861B}" srcOrd="4" destOrd="0" presId="urn:microsoft.com/office/officeart/2005/8/layout/matrix1"/>
    <dgm:cxn modelId="{1DCC1871-24AD-4A0F-8327-0182A5768DDC}" type="presParOf" srcId="{35227FD2-477E-40F2-96C7-BB9BD02097D7}" destId="{93BA907B-5942-47C3-87C4-C7BA4740B1B3}" srcOrd="5" destOrd="0" presId="urn:microsoft.com/office/officeart/2005/8/layout/matrix1"/>
    <dgm:cxn modelId="{CE2C4690-4122-46C4-AF9F-1F1CB2A83B77}" type="presParOf" srcId="{35227FD2-477E-40F2-96C7-BB9BD02097D7}" destId="{828BC358-79D1-47EA-9037-82150324290F}" srcOrd="6" destOrd="0" presId="urn:microsoft.com/office/officeart/2005/8/layout/matrix1"/>
    <dgm:cxn modelId="{DF280D03-8943-4631-8438-0FB7EA15C462}" type="presParOf" srcId="{35227FD2-477E-40F2-96C7-BB9BD02097D7}" destId="{EC68AF35-05DA-47FD-B35E-DEFAABCA6379}" srcOrd="7" destOrd="0" presId="urn:microsoft.com/office/officeart/2005/8/layout/matrix1"/>
    <dgm:cxn modelId="{5FA320C2-75F1-4A04-AB9B-94729306AC6B}" type="presParOf" srcId="{B07C0B3B-E981-4755-864E-94B85B15DAB4}" destId="{7C9138F8-F28D-41C8-941C-616184AB526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16724" cy="3096344"/>
        <a:chOff x="0" y="0"/>
        <a:chExt cx="6516724" cy="3096344"/>
      </a:xfrm>
    </dsp:grpSpPr>
    <dsp:sp modelId="{C2D05862-C65F-48FB-B886-B1956CFBC9BA}">
      <dsp:nvSpPr>
        <dsp:cNvPr id="3" name="椭圆 2"/>
        <dsp:cNvSpPr/>
      </dsp:nvSpPr>
      <dsp:spPr bwMode="white">
        <a:xfrm>
          <a:off x="3024536" y="0"/>
          <a:ext cx="629378" cy="629378"/>
        </a:xfrm>
        <a:prstGeom prst="ellipse">
          <a:avLst/>
        </a:prstGeom>
      </dsp:spPr>
      <dsp:style>
        <a:lnRef idx="2">
          <a:schemeClr val="lt1"/>
        </a:lnRef>
        <a:fillRef idx="1">
          <a:schemeClr val="accent2"/>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dirty="0">
              <a:solidFill>
                <a:schemeClr val="bg1"/>
              </a:solidFill>
              <a:latin typeface="微软雅黑" panose="020B0503020204020204" charset="-122"/>
              <a:ea typeface="微软雅黑" panose="020B0503020204020204" charset="-122"/>
            </a:rPr>
            <a:t>数量（</a:t>
          </a:r>
          <a:r>
            <a:rPr lang="en-US" sz="1400" b="1" dirty="0">
              <a:solidFill>
                <a:schemeClr val="bg1"/>
              </a:solidFill>
              <a:latin typeface="微软雅黑" panose="020B0503020204020204" charset="-122"/>
              <a:ea typeface="微软雅黑" panose="020B0503020204020204" charset="-122"/>
            </a:rPr>
            <a:t>Volume</a:t>
          </a:r>
          <a:r>
            <a:rPr lang="zh-CN" sz="1400" b="1" dirty="0">
              <a:solidFill>
                <a:schemeClr val="bg1"/>
              </a:solidFill>
              <a:latin typeface="微软雅黑" panose="020B0503020204020204" charset="-122"/>
              <a:ea typeface="微软雅黑" panose="020B0503020204020204" charset="-122"/>
            </a:rPr>
            <a:t>）</a:t>
          </a:r>
          <a:endParaRPr lang="zh-CN" altLang="en-US" sz="1400" b="1" dirty="0">
            <a:solidFill>
              <a:schemeClr val="bg1"/>
            </a:solidFill>
            <a:latin typeface="微软雅黑" panose="020B0503020204020204" charset="-122"/>
            <a:ea typeface="微软雅黑" panose="020B0503020204020204" charset="-122"/>
          </a:endParaRPr>
        </a:p>
      </dsp:txBody>
      <dsp:txXfrm>
        <a:off x="3024536" y="0"/>
        <a:ext cx="629378" cy="629378"/>
      </dsp:txXfrm>
    </dsp:sp>
    <dsp:sp modelId="{8E40F572-FF9F-40CF-9DAC-5045B3C2260F}">
      <dsp:nvSpPr>
        <dsp:cNvPr id="4" name="右箭头 3"/>
        <dsp:cNvSpPr/>
      </dsp:nvSpPr>
      <dsp:spPr bwMode="white">
        <a:xfrm rot="844930">
          <a:off x="3848054" y="397649"/>
          <a:ext cx="490541" cy="212415"/>
        </a:xfrm>
        <a:prstGeom prst="rightArrow">
          <a:avLst>
            <a:gd name="adj1" fmla="val 60000"/>
            <a:gd name="adj2" fmla="val 50000"/>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844930">
        <a:off x="3848054" y="397649"/>
        <a:ext cx="490541" cy="212415"/>
      </dsp:txXfrm>
    </dsp:sp>
    <dsp:sp modelId="{724F3441-9B91-4736-AC4E-ED0E6502C921}">
      <dsp:nvSpPr>
        <dsp:cNvPr id="5" name="椭圆 4"/>
        <dsp:cNvSpPr/>
      </dsp:nvSpPr>
      <dsp:spPr bwMode="white">
        <a:xfrm>
          <a:off x="4532735" y="378335"/>
          <a:ext cx="629378" cy="629378"/>
        </a:xfrm>
        <a:prstGeom prst="ellipse">
          <a:avLst/>
        </a:prstGeom>
      </dsp:spPr>
      <dsp:style>
        <a:lnRef idx="2">
          <a:schemeClr val="lt1"/>
        </a:lnRef>
        <a:fillRef idx="1">
          <a:schemeClr val="accent3"/>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a:solidFill>
                <a:schemeClr val="bg1"/>
              </a:solidFill>
              <a:latin typeface="微软雅黑" panose="020B0503020204020204" charset="-122"/>
              <a:ea typeface="微软雅黑" panose="020B0503020204020204" charset="-122"/>
            </a:rPr>
            <a:t>种类（</a:t>
          </a:r>
          <a:r>
            <a:rPr lang="en-US" sz="1400" b="1">
              <a:solidFill>
                <a:schemeClr val="bg1"/>
              </a:solidFill>
              <a:latin typeface="微软雅黑" panose="020B0503020204020204" charset="-122"/>
              <a:ea typeface="微软雅黑" panose="020B0503020204020204" charset="-122"/>
            </a:rPr>
            <a:t>Variety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sp:txBody>
      <dsp:txXfrm>
        <a:off x="4532735" y="378335"/>
        <a:ext cx="629378" cy="629378"/>
      </dsp:txXfrm>
    </dsp:sp>
    <dsp:sp modelId="{E746881E-C5B8-4924-AB95-E690C451C2E7}">
      <dsp:nvSpPr>
        <dsp:cNvPr id="6" name="右箭头 5"/>
        <dsp:cNvSpPr/>
      </dsp:nvSpPr>
      <dsp:spPr bwMode="white">
        <a:xfrm rot="3336611">
          <a:off x="5031561" y="998053"/>
          <a:ext cx="194670" cy="212415"/>
        </a:xfrm>
        <a:prstGeom prst="rightArrow">
          <a:avLst>
            <a:gd name="adj1" fmla="val 60000"/>
            <a:gd name="adj2" fmla="val 50000"/>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3336611">
        <a:off x="5031561" y="998053"/>
        <a:ext cx="194670" cy="212415"/>
      </dsp:txXfrm>
    </dsp:sp>
    <dsp:sp modelId="{75DC5AAD-CD13-47A4-B225-E482CB037CC8}">
      <dsp:nvSpPr>
        <dsp:cNvPr id="7" name="椭圆 6"/>
        <dsp:cNvSpPr/>
      </dsp:nvSpPr>
      <dsp:spPr bwMode="white">
        <a:xfrm>
          <a:off x="5095680" y="1200809"/>
          <a:ext cx="629378" cy="629378"/>
        </a:xfrm>
        <a:prstGeom prst="ellipse">
          <a:avLst/>
        </a:prstGeom>
      </dsp:spPr>
      <dsp:style>
        <a:lnRef idx="2">
          <a:schemeClr val="lt1"/>
        </a:lnRef>
        <a:fillRef idx="1">
          <a:schemeClr val="accent4"/>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400" b="1" dirty="0">
              <a:solidFill>
                <a:schemeClr val="bg1"/>
              </a:solidFill>
              <a:latin typeface="微软雅黑" panose="020B0503020204020204" charset="-122"/>
              <a:ea typeface="微软雅黑" panose="020B0503020204020204" charset="-122"/>
            </a:rPr>
            <a:t>价值（</a:t>
          </a:r>
          <a:r>
            <a:rPr lang="en-US" altLang="en-US" sz="1400" b="1" dirty="0">
              <a:solidFill>
                <a:schemeClr val="bg1"/>
              </a:solidFill>
              <a:latin typeface="微软雅黑" panose="020B0503020204020204" charset="-122"/>
              <a:ea typeface="微软雅黑" panose="020B0503020204020204" charset="-122"/>
            </a:rPr>
            <a:t>Value</a:t>
          </a:r>
          <a:r>
            <a:rPr lang="zh-CN" altLang="en-US" sz="1400" b="1" dirty="0">
              <a:solidFill>
                <a:schemeClr val="bg1"/>
              </a:solidFill>
              <a:latin typeface="微软雅黑" panose="020B0503020204020204" charset="-122"/>
              <a:ea typeface="微软雅黑" panose="020B0503020204020204" charset="-122"/>
            </a:rPr>
            <a:t>）</a:t>
          </a:r>
        </a:p>
      </dsp:txBody>
      <dsp:txXfrm>
        <a:off x="5095680" y="1200809"/>
        <a:ext cx="629378" cy="629378"/>
      </dsp:txXfrm>
    </dsp:sp>
    <dsp:sp modelId="{FD3B0E80-5B5F-4159-9CC4-45911BC160F4}">
      <dsp:nvSpPr>
        <dsp:cNvPr id="8" name="右箭头 7"/>
        <dsp:cNvSpPr/>
      </dsp:nvSpPr>
      <dsp:spPr bwMode="white">
        <a:xfrm rot="7004070">
          <a:off x="5089147" y="1854090"/>
          <a:ext cx="194351" cy="212415"/>
        </a:xfrm>
        <a:prstGeom prst="rightArrow">
          <a:avLst>
            <a:gd name="adj1" fmla="val 60000"/>
            <a:gd name="adj2" fmla="val 50000"/>
          </a:avLst>
        </a:prstGeom>
      </dsp:spPr>
      <dsp:style>
        <a:lnRef idx="0">
          <a:schemeClr val="lt1">
            <a:hueOff val="0"/>
            <a:satOff val="0"/>
            <a:lumOff val="0"/>
            <a:alpha val="100000"/>
          </a:schemeClr>
        </a:lnRef>
        <a:fillRef idx="1">
          <a:schemeClr val="accent4"/>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7004070">
        <a:off x="5089147" y="1854090"/>
        <a:ext cx="194351" cy="212415"/>
      </dsp:txXfrm>
    </dsp:sp>
    <dsp:sp modelId="{9395169A-E024-4E4A-A026-C275E2AC5026}">
      <dsp:nvSpPr>
        <dsp:cNvPr id="9" name="椭圆 8"/>
        <dsp:cNvSpPr/>
      </dsp:nvSpPr>
      <dsp:spPr bwMode="white">
        <a:xfrm>
          <a:off x="4647588" y="2090407"/>
          <a:ext cx="629378" cy="629378"/>
        </a:xfrm>
        <a:prstGeom prst="ellipse">
          <a:avLst/>
        </a:prstGeom>
      </dsp:spPr>
      <dsp:style>
        <a:lnRef idx="2">
          <a:schemeClr val="lt1"/>
        </a:lnRef>
        <a:fillRef idx="1">
          <a:schemeClr val="accent5"/>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a:solidFill>
                <a:schemeClr val="bg1"/>
              </a:solidFill>
              <a:latin typeface="微软雅黑" panose="020B0503020204020204" charset="-122"/>
              <a:ea typeface="微软雅黑" panose="020B0503020204020204" charset="-122"/>
            </a:rPr>
            <a:t>速度（</a:t>
          </a:r>
          <a:r>
            <a:rPr lang="en-US" sz="1400" b="1">
              <a:solidFill>
                <a:schemeClr val="bg1"/>
              </a:solidFill>
              <a:latin typeface="微软雅黑" panose="020B0503020204020204" charset="-122"/>
              <a:ea typeface="微软雅黑" panose="020B0503020204020204" charset="-122"/>
            </a:rPr>
            <a:t>Velocity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sp:txBody>
      <dsp:txXfrm>
        <a:off x="4647588" y="2090407"/>
        <a:ext cx="629378" cy="629378"/>
      </dsp:txXfrm>
    </dsp:sp>
    <dsp:sp modelId="{386B633F-778A-441A-9E6C-A8CFDEBCDFB2}">
      <dsp:nvSpPr>
        <dsp:cNvPr id="10" name="右箭头 9"/>
        <dsp:cNvSpPr/>
      </dsp:nvSpPr>
      <dsp:spPr bwMode="white">
        <a:xfrm rot="10008263">
          <a:off x="3888913" y="2487168"/>
          <a:ext cx="540705" cy="212415"/>
        </a:xfrm>
        <a:prstGeom prst="rightArrow">
          <a:avLst>
            <a:gd name="adj1" fmla="val 60000"/>
            <a:gd name="adj2" fmla="val 50000"/>
          </a:avLst>
        </a:prstGeom>
      </dsp:spPr>
      <dsp:style>
        <a:lnRef idx="0">
          <a:schemeClr val="lt1">
            <a:hueOff val="0"/>
            <a:satOff val="0"/>
            <a:lumOff val="0"/>
            <a:alpha val="100000"/>
          </a:schemeClr>
        </a:lnRef>
        <a:fillRef idx="1">
          <a:schemeClr val="accent5"/>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10008263">
        <a:off x="3888913" y="2487168"/>
        <a:ext cx="540705" cy="212415"/>
      </dsp:txXfrm>
    </dsp:sp>
    <dsp:sp modelId="{2507E7CD-EC49-4726-B116-5619B68A4592}">
      <dsp:nvSpPr>
        <dsp:cNvPr id="11" name="椭圆 10"/>
        <dsp:cNvSpPr/>
      </dsp:nvSpPr>
      <dsp:spPr bwMode="white">
        <a:xfrm>
          <a:off x="3041566" y="2466966"/>
          <a:ext cx="629378" cy="629378"/>
        </a:xfrm>
        <a:prstGeom prst="ellipse">
          <a:avLst/>
        </a:prstGeom>
      </dsp:spPr>
      <dsp:style>
        <a:lnRef idx="2">
          <a:schemeClr val="lt1"/>
        </a:lnRef>
        <a:fillRef idx="1">
          <a:schemeClr val="accent6"/>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a:solidFill>
                <a:schemeClr val="bg1"/>
              </a:solidFill>
              <a:latin typeface="微软雅黑" panose="020B0503020204020204" charset="-122"/>
              <a:ea typeface="微软雅黑" panose="020B0503020204020204" charset="-122"/>
            </a:rPr>
            <a:t>准确性（</a:t>
          </a:r>
          <a:r>
            <a:rPr lang="en-US" sz="1400" b="1">
              <a:solidFill>
                <a:schemeClr val="bg1"/>
              </a:solidFill>
              <a:latin typeface="微软雅黑" panose="020B0503020204020204" charset="-122"/>
              <a:ea typeface="微软雅黑" panose="020B0503020204020204" charset="-122"/>
            </a:rPr>
            <a:t>Veracity</a:t>
          </a:r>
          <a:r>
            <a:rPr lang="zh-CN" sz="1400" b="1">
              <a:solidFill>
                <a:schemeClr val="bg1"/>
              </a:solidFill>
              <a:latin typeface="微软雅黑" panose="020B0503020204020204" charset="-122"/>
              <a:ea typeface="微软雅黑" panose="020B0503020204020204" charset="-122"/>
            </a:rPr>
            <a:t>）</a:t>
          </a:r>
          <a:endParaRPr lang="zh-CN" altLang="en-US" sz="1400" b="1">
            <a:solidFill>
              <a:schemeClr val="bg1"/>
            </a:solidFill>
            <a:latin typeface="微软雅黑" panose="020B0503020204020204" charset="-122"/>
            <a:ea typeface="微软雅黑" panose="020B0503020204020204" charset="-122"/>
          </a:endParaRPr>
        </a:p>
      </dsp:txBody>
      <dsp:txXfrm>
        <a:off x="3041566" y="2466966"/>
        <a:ext cx="629378" cy="629378"/>
      </dsp:txXfrm>
    </dsp:sp>
    <dsp:sp modelId="{242157FB-1DAB-4830-BFF0-BAF8AAC8F7BF}">
      <dsp:nvSpPr>
        <dsp:cNvPr id="12" name="右箭头 11"/>
        <dsp:cNvSpPr/>
      </dsp:nvSpPr>
      <dsp:spPr bwMode="white">
        <a:xfrm rot="11662282">
          <a:off x="2300346" y="2472953"/>
          <a:ext cx="531212" cy="212415"/>
        </a:xfrm>
        <a:prstGeom prst="rightArrow">
          <a:avLst>
            <a:gd name="adj1" fmla="val 60000"/>
            <a:gd name="adj2" fmla="val 50000"/>
          </a:avLst>
        </a:prstGeom>
      </dsp:spPr>
      <dsp:style>
        <a:lnRef idx="0">
          <a:schemeClr val="lt1">
            <a:hueOff val="0"/>
            <a:satOff val="0"/>
            <a:lumOff val="0"/>
            <a:alpha val="100000"/>
          </a:schemeClr>
        </a:lnRef>
        <a:fillRef idx="1">
          <a:schemeClr val="accent6"/>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11662282">
        <a:off x="2300346" y="2472953"/>
        <a:ext cx="531212" cy="212415"/>
      </dsp:txXfrm>
    </dsp:sp>
    <dsp:sp modelId="{0A49ED0A-C9DA-409E-972C-9A2EE4B0D6E9}">
      <dsp:nvSpPr>
        <dsp:cNvPr id="13" name="椭圆 12"/>
        <dsp:cNvSpPr/>
      </dsp:nvSpPr>
      <dsp:spPr bwMode="white">
        <a:xfrm>
          <a:off x="1460960" y="2061977"/>
          <a:ext cx="629378" cy="629378"/>
        </a:xfrm>
        <a:prstGeom prst="ellipse">
          <a:avLst/>
        </a:prstGeom>
      </dsp:spPr>
      <dsp:style>
        <a:lnRef idx="2">
          <a:schemeClr val="lt1"/>
        </a:lnRef>
        <a:fillRef idx="1">
          <a:schemeClr val="accent2"/>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a:solidFill>
                <a:schemeClr val="bg1"/>
              </a:solidFill>
              <a:latin typeface="微软雅黑" panose="020B0503020204020204" charset="-122"/>
              <a:ea typeface="微软雅黑" panose="020B0503020204020204" charset="-122"/>
            </a:rPr>
            <a:t>可变性</a:t>
          </a:r>
          <a:r>
            <a:rPr lang="en-US" sz="1400" b="1">
              <a:solidFill>
                <a:schemeClr val="bg1"/>
              </a:solidFill>
              <a:latin typeface="微软雅黑" panose="020B0503020204020204" charset="-122"/>
              <a:ea typeface="微软雅黑" panose="020B0503020204020204" charset="-122"/>
            </a:rPr>
            <a:t>(Variability)</a:t>
          </a:r>
          <a:endParaRPr lang="zh-CN" altLang="en-US" sz="1400" b="1">
            <a:solidFill>
              <a:schemeClr val="bg1"/>
            </a:solidFill>
            <a:latin typeface="微软雅黑" panose="020B0503020204020204" charset="-122"/>
            <a:ea typeface="微软雅黑" panose="020B0503020204020204" charset="-122"/>
          </a:endParaRPr>
        </a:p>
      </dsp:txBody>
      <dsp:txXfrm>
        <a:off x="1460960" y="2061977"/>
        <a:ext cx="629378" cy="629378"/>
      </dsp:txXfrm>
    </dsp:sp>
    <dsp:sp modelId="{06060EEB-B598-489C-87EF-D7B801266603}">
      <dsp:nvSpPr>
        <dsp:cNvPr id="14" name="右箭头 13"/>
        <dsp:cNvSpPr/>
      </dsp:nvSpPr>
      <dsp:spPr bwMode="white">
        <a:xfrm rot="14317498">
          <a:off x="1423766" y="1848974"/>
          <a:ext cx="189720" cy="212415"/>
        </a:xfrm>
        <a:prstGeom prst="rightArrow">
          <a:avLst>
            <a:gd name="adj1" fmla="val 60000"/>
            <a:gd name="adj2" fmla="val 50000"/>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Body>
        <a:bodyPr rot="10800000"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14317498">
        <a:off x="1423766" y="1848974"/>
        <a:ext cx="189720" cy="212415"/>
      </dsp:txXfrm>
    </dsp:sp>
    <dsp:sp modelId="{3F891645-30B1-4507-B401-07CC4F009586}">
      <dsp:nvSpPr>
        <dsp:cNvPr id="15" name="椭圆 14"/>
        <dsp:cNvSpPr/>
      </dsp:nvSpPr>
      <dsp:spPr bwMode="white">
        <a:xfrm>
          <a:off x="946914" y="1219008"/>
          <a:ext cx="629378" cy="629378"/>
        </a:xfrm>
        <a:prstGeom prst="ellipse">
          <a:avLst/>
        </a:prstGeom>
      </dsp:spPr>
      <dsp:style>
        <a:lnRef idx="2">
          <a:schemeClr val="lt1"/>
        </a:lnRef>
        <a:fillRef idx="1">
          <a:schemeClr val="accent3"/>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a:solidFill>
                <a:schemeClr val="bg1"/>
              </a:solidFill>
              <a:latin typeface="微软雅黑" panose="020B0503020204020204" charset="-122"/>
              <a:ea typeface="微软雅黑" panose="020B0503020204020204" charset="-122"/>
            </a:rPr>
            <a:t>波动性</a:t>
          </a:r>
          <a:r>
            <a:rPr lang="en-US" sz="1400" b="1">
              <a:solidFill>
                <a:schemeClr val="bg1"/>
              </a:solidFill>
              <a:latin typeface="微软雅黑" panose="020B0503020204020204" charset="-122"/>
              <a:ea typeface="微软雅黑" panose="020B0503020204020204" charset="-122"/>
            </a:rPr>
            <a:t>(Volatility)</a:t>
          </a:r>
          <a:endParaRPr lang="zh-CN" altLang="en-US" sz="1400" b="1">
            <a:solidFill>
              <a:schemeClr val="bg1"/>
            </a:solidFill>
            <a:latin typeface="微软雅黑" panose="020B0503020204020204" charset="-122"/>
            <a:ea typeface="微软雅黑" panose="020B0503020204020204" charset="-122"/>
          </a:endParaRPr>
        </a:p>
      </dsp:txBody>
      <dsp:txXfrm>
        <a:off x="946914" y="1219008"/>
        <a:ext cx="629378" cy="629378"/>
      </dsp:txXfrm>
    </dsp:sp>
    <dsp:sp modelId="{59A7C3A4-6593-4942-863A-10E94142AD91}">
      <dsp:nvSpPr>
        <dsp:cNvPr id="16" name="右箭头 15"/>
        <dsp:cNvSpPr/>
      </dsp:nvSpPr>
      <dsp:spPr bwMode="white">
        <a:xfrm rot="-3439994">
          <a:off x="1433136" y="1017636"/>
          <a:ext cx="182505" cy="212415"/>
        </a:xfrm>
        <a:prstGeom prst="rightArrow">
          <a:avLst>
            <a:gd name="adj1" fmla="val 60000"/>
            <a:gd name="adj2" fmla="val 50000"/>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3439994">
        <a:off x="1433136" y="1017636"/>
        <a:ext cx="182505" cy="212415"/>
      </dsp:txXfrm>
    </dsp:sp>
    <dsp:sp modelId="{63150590-DAA8-4DF6-B0AD-61E78DB9FBED}">
      <dsp:nvSpPr>
        <dsp:cNvPr id="17" name="椭圆 16"/>
        <dsp:cNvSpPr/>
      </dsp:nvSpPr>
      <dsp:spPr bwMode="white">
        <a:xfrm>
          <a:off x="1472485" y="399302"/>
          <a:ext cx="629378" cy="629378"/>
        </a:xfrm>
        <a:prstGeom prst="ellipse">
          <a:avLst/>
        </a:prstGeom>
      </dsp:spPr>
      <dsp:style>
        <a:lnRef idx="2">
          <a:schemeClr val="lt1"/>
        </a:lnRef>
        <a:fillRef idx="1">
          <a:schemeClr val="accent4"/>
        </a:fillRef>
        <a:effectRef idx="0">
          <a:scrgbClr r="0" g="0" b="0"/>
        </a:effectRef>
        <a:fontRef idx="minor">
          <a:schemeClr val="lt1"/>
        </a:fontRef>
      </dsp:style>
      <dsp:txBody>
        <a:bodyPr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sz="1400" b="1" dirty="0">
              <a:solidFill>
                <a:schemeClr val="bg1"/>
              </a:solidFill>
              <a:latin typeface="微软雅黑" panose="020B0503020204020204" charset="-122"/>
              <a:ea typeface="微软雅黑" panose="020B0503020204020204" charset="-122"/>
            </a:rPr>
            <a:t>可视化</a:t>
          </a:r>
          <a:r>
            <a:rPr lang="en-US" sz="1400" b="1" dirty="0">
              <a:solidFill>
                <a:schemeClr val="bg1"/>
              </a:solidFill>
              <a:latin typeface="微软雅黑" panose="020B0503020204020204" charset="-122"/>
              <a:ea typeface="微软雅黑" panose="020B0503020204020204" charset="-122"/>
            </a:rPr>
            <a:t>(visualization)</a:t>
          </a:r>
          <a:endParaRPr lang="zh-CN" altLang="en-US" sz="1400" b="1" dirty="0">
            <a:solidFill>
              <a:schemeClr val="bg1"/>
            </a:solidFill>
            <a:latin typeface="微软雅黑" panose="020B0503020204020204" charset="-122"/>
            <a:ea typeface="微软雅黑" panose="020B0503020204020204" charset="-122"/>
          </a:endParaRPr>
        </a:p>
      </dsp:txBody>
      <dsp:txXfrm>
        <a:off x="1472485" y="399302"/>
        <a:ext cx="629378" cy="629378"/>
      </dsp:txXfrm>
    </dsp:sp>
    <dsp:sp modelId="{85C6E02E-1DE9-4183-8F35-F196D2981E5C}">
      <dsp:nvSpPr>
        <dsp:cNvPr id="18" name="右箭头 17"/>
        <dsp:cNvSpPr/>
      </dsp:nvSpPr>
      <dsp:spPr bwMode="white">
        <a:xfrm rot="-865667">
          <a:off x="2305297" y="408132"/>
          <a:ext cx="515804" cy="212415"/>
        </a:xfrm>
        <a:prstGeom prst="rightArrow">
          <a:avLst>
            <a:gd name="adj1" fmla="val 60000"/>
            <a:gd name="adj2" fmla="val 50000"/>
          </a:avLst>
        </a:prstGeom>
      </dsp:spPr>
      <dsp:style>
        <a:lnRef idx="0">
          <a:schemeClr val="lt1">
            <a:hueOff val="0"/>
            <a:satOff val="0"/>
            <a:lumOff val="0"/>
            <a:alpha val="100000"/>
          </a:schemeClr>
        </a:lnRef>
        <a:fillRef idx="1">
          <a:schemeClr val="accent4"/>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400" b="1">
            <a:solidFill>
              <a:schemeClr val="bg1"/>
            </a:solidFill>
            <a:latin typeface="微软雅黑" panose="020B0503020204020204" charset="-122"/>
            <a:ea typeface="微软雅黑" panose="020B0503020204020204" charset="-122"/>
          </a:endParaRPr>
        </a:p>
      </dsp:txBody>
      <dsp:txXfrm rot="-865667">
        <a:off x="2305297" y="408132"/>
        <a:ext cx="515804" cy="212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24064" cy="2248024"/>
        <a:chOff x="0" y="0"/>
        <a:chExt cx="3624064" cy="2248024"/>
      </a:xfrm>
    </dsp:grpSpPr>
    <dsp:sp modelId="{89A9A56F-23AC-4516-8D5C-5737E65922BA}">
      <dsp:nvSpPr>
        <dsp:cNvPr id="5" name="任意多边形 4"/>
        <dsp:cNvSpPr/>
      </dsp:nvSpPr>
      <dsp:spPr bwMode="white">
        <a:xfrm>
          <a:off x="391368" y="1041825"/>
          <a:ext cx="1420664" cy="519259"/>
        </a:xfrm>
        <a:custGeom>
          <a:avLst/>
          <a:gdLst/>
          <a:ahLst/>
          <a:cxnLst/>
          <a:pathLst>
            <a:path w="2237" h="818">
              <a:moveTo>
                <a:pt x="2237" y="0"/>
              </a:moveTo>
              <a:lnTo>
                <a:pt x="2237" y="688"/>
              </a:lnTo>
              <a:lnTo>
                <a:pt x="0" y="688"/>
              </a:lnTo>
              <a:lnTo>
                <a:pt x="0" y="818"/>
              </a:lnTo>
            </a:path>
          </a:pathLst>
        </a:custGeom>
      </dsp:spPr>
      <dsp:style>
        <a:lnRef idx="2">
          <a:schemeClr val="accent1">
            <a:tint val="90000"/>
          </a:schemeClr>
        </a:lnRef>
        <a:fillRef idx="0">
          <a:schemeClr val="accent1">
            <a:tint val="90000"/>
          </a:schemeClr>
        </a:fillRef>
        <a:effectRef idx="0">
          <a:scrgbClr r="0" g="0" b="0"/>
        </a:effectRef>
        <a:fontRef idx="minor"/>
      </dsp:style>
      <dsp:txXfrm>
        <a:off x="391368" y="1041825"/>
        <a:ext cx="1420664" cy="519259"/>
      </dsp:txXfrm>
    </dsp:sp>
    <dsp:sp modelId="{E3078073-A2D6-4B76-8F5F-A6B96D4AED83}">
      <dsp:nvSpPr>
        <dsp:cNvPr id="8" name="任意多边形 7"/>
        <dsp:cNvSpPr/>
      </dsp:nvSpPr>
      <dsp:spPr bwMode="white">
        <a:xfrm>
          <a:off x="1306495" y="1041825"/>
          <a:ext cx="505537" cy="519259"/>
        </a:xfrm>
        <a:custGeom>
          <a:avLst/>
          <a:gdLst/>
          <a:ahLst/>
          <a:cxnLst/>
          <a:pathLst>
            <a:path w="796" h="818">
              <a:moveTo>
                <a:pt x="796" y="0"/>
              </a:moveTo>
              <a:lnTo>
                <a:pt x="796" y="688"/>
              </a:lnTo>
              <a:lnTo>
                <a:pt x="0" y="688"/>
              </a:lnTo>
              <a:lnTo>
                <a:pt x="0" y="818"/>
              </a:lnTo>
            </a:path>
          </a:pathLst>
        </a:custGeom>
      </dsp:spPr>
      <dsp:style>
        <a:lnRef idx="2">
          <a:schemeClr val="accent1">
            <a:tint val="90000"/>
          </a:schemeClr>
        </a:lnRef>
        <a:fillRef idx="0">
          <a:schemeClr val="accent1">
            <a:tint val="90000"/>
          </a:schemeClr>
        </a:fillRef>
        <a:effectRef idx="0">
          <a:scrgbClr r="0" g="0" b="0"/>
        </a:effectRef>
        <a:fontRef idx="minor"/>
      </dsp:style>
      <dsp:txXfrm>
        <a:off x="1306495" y="1041825"/>
        <a:ext cx="505537" cy="519259"/>
      </dsp:txXfrm>
    </dsp:sp>
    <dsp:sp modelId="{70B71AB6-DD7D-4B1D-9DF2-2CCB5121CBA2}">
      <dsp:nvSpPr>
        <dsp:cNvPr id="11" name="任意多边形 10"/>
        <dsp:cNvSpPr/>
      </dsp:nvSpPr>
      <dsp:spPr bwMode="white">
        <a:xfrm>
          <a:off x="1812032" y="1041825"/>
          <a:ext cx="441572" cy="519259"/>
        </a:xfrm>
        <a:custGeom>
          <a:avLst/>
          <a:gdLst/>
          <a:ahLst/>
          <a:cxnLst/>
          <a:pathLst>
            <a:path w="695" h="818">
              <a:moveTo>
                <a:pt x="0" y="0"/>
              </a:moveTo>
              <a:lnTo>
                <a:pt x="0" y="688"/>
              </a:lnTo>
              <a:lnTo>
                <a:pt x="695" y="688"/>
              </a:lnTo>
              <a:lnTo>
                <a:pt x="695" y="818"/>
              </a:lnTo>
            </a:path>
          </a:pathLst>
        </a:custGeom>
      </dsp:spPr>
      <dsp:style>
        <a:lnRef idx="2">
          <a:schemeClr val="accent1">
            <a:tint val="90000"/>
          </a:schemeClr>
        </a:lnRef>
        <a:fillRef idx="0">
          <a:schemeClr val="accent1">
            <a:tint val="90000"/>
          </a:schemeClr>
        </a:fillRef>
        <a:effectRef idx="0">
          <a:scrgbClr r="0" g="0" b="0"/>
        </a:effectRef>
        <a:fontRef idx="minor"/>
      </dsp:style>
      <dsp:txXfrm>
        <a:off x="1812032" y="1041825"/>
        <a:ext cx="441572" cy="519259"/>
      </dsp:txXfrm>
    </dsp:sp>
    <dsp:sp modelId="{4B65655B-333F-4305-95D6-883295976464}">
      <dsp:nvSpPr>
        <dsp:cNvPr id="14" name="任意多边形 13"/>
        <dsp:cNvSpPr/>
      </dsp:nvSpPr>
      <dsp:spPr bwMode="white">
        <a:xfrm>
          <a:off x="1812032" y="1041825"/>
          <a:ext cx="1388682" cy="519259"/>
        </a:xfrm>
        <a:custGeom>
          <a:avLst/>
          <a:gdLst/>
          <a:ahLst/>
          <a:cxnLst/>
          <a:pathLst>
            <a:path w="2187" h="818">
              <a:moveTo>
                <a:pt x="0" y="0"/>
              </a:moveTo>
              <a:lnTo>
                <a:pt x="0" y="688"/>
              </a:lnTo>
              <a:lnTo>
                <a:pt x="2187" y="688"/>
              </a:lnTo>
              <a:lnTo>
                <a:pt x="2187" y="818"/>
              </a:lnTo>
            </a:path>
          </a:pathLst>
        </a:custGeom>
      </dsp:spPr>
      <dsp:style>
        <a:lnRef idx="2">
          <a:schemeClr val="accent1">
            <a:tint val="90000"/>
          </a:schemeClr>
        </a:lnRef>
        <a:fillRef idx="0">
          <a:schemeClr val="accent1">
            <a:tint val="90000"/>
          </a:schemeClr>
        </a:fillRef>
        <a:effectRef idx="0">
          <a:scrgbClr r="0" g="0" b="0"/>
        </a:effectRef>
        <a:fontRef idx="minor"/>
      </dsp:style>
      <dsp:txXfrm>
        <a:off x="1812032" y="1041825"/>
        <a:ext cx="1388682" cy="519259"/>
      </dsp:txXfrm>
    </dsp:sp>
    <dsp:sp modelId="{F122F3BD-276F-4A64-85BD-E157940CD974}">
      <dsp:nvSpPr>
        <dsp:cNvPr id="3" name="矩形 2"/>
        <dsp:cNvSpPr/>
      </dsp:nvSpPr>
      <dsp:spPr bwMode="white">
        <a:xfrm>
          <a:off x="1420664" y="650457"/>
          <a:ext cx="782735" cy="391368"/>
        </a:xfrm>
        <a:prstGeom prst="rect">
          <a:avLst/>
        </a:prstGeom>
      </dsp:spPr>
      <dsp:style>
        <a:lnRef idx="2">
          <a:schemeClr val="lt1"/>
        </a:lnRef>
        <a:fillRef idx="1">
          <a:schemeClr val="accent1">
            <a:alpha val="80000"/>
            <a:hueOff val="0"/>
            <a:satOff val="0"/>
            <a:lumOff val="0"/>
            <a:alpha val="80000"/>
          </a:schemeClr>
        </a:fillRef>
        <a:effectRef idx="0">
          <a:scrgbClr r="0" g="0" b="0"/>
        </a:effectRef>
        <a:fontRef idx="minor">
          <a:schemeClr val="lt1"/>
        </a:fontRef>
      </dsp:style>
      <dsp:txBody>
        <a:bodyPr lIns="41275" tIns="41275" rIns="41275" bIns="4127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zh-CN" altLang="en-US" sz="1200" b="1" dirty="0">
            <a:solidFill>
              <a:schemeClr val="accent2">
                <a:lumMod val="50000"/>
              </a:schemeClr>
            </a:solidFill>
            <a:latin typeface="微软雅黑" panose="020B0503020204020204" charset="-122"/>
            <a:ea typeface="微软雅黑" panose="020B0503020204020204" charset="-122"/>
          </a:endParaRPr>
        </a:p>
      </dsp:txBody>
      <dsp:txXfrm>
        <a:off x="1420664" y="650457"/>
        <a:ext cx="782735" cy="391368"/>
      </dsp:txXfrm>
    </dsp:sp>
    <dsp:sp modelId="{52D4A906-7FE3-49F8-AACF-E9ED75C79F36}">
      <dsp:nvSpPr>
        <dsp:cNvPr id="6" name="矩形 5"/>
        <dsp:cNvSpPr/>
      </dsp:nvSpPr>
      <dsp:spPr bwMode="white">
        <a:xfrm>
          <a:off x="0" y="1561084"/>
          <a:ext cx="782735" cy="391368"/>
        </a:xfrm>
        <a:prstGeom prst="rect">
          <a:avLst/>
        </a:prstGeom>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accent2">
                  <a:lumMod val="50000"/>
                </a:schemeClr>
              </a:solidFill>
              <a:latin typeface="微软雅黑" panose="020B0503020204020204" charset="-122"/>
              <a:ea typeface="微软雅黑" panose="020B0503020204020204" charset="-122"/>
            </a:rPr>
            <a:t>数据清理</a:t>
          </a:r>
          <a:endParaRPr lang="zh-CN" altLang="en-US" sz="1200" b="1" dirty="0">
            <a:solidFill>
              <a:schemeClr val="accent2">
                <a:lumMod val="50000"/>
              </a:schemeClr>
            </a:solidFill>
            <a:latin typeface="微软雅黑" panose="020B0503020204020204" charset="-122"/>
            <a:ea typeface="微软雅黑" panose="020B0503020204020204" charset="-122"/>
          </a:endParaRPr>
        </a:p>
      </dsp:txBody>
      <dsp:txXfrm>
        <a:off x="0" y="1561084"/>
        <a:ext cx="782735" cy="391368"/>
      </dsp:txXfrm>
    </dsp:sp>
    <dsp:sp modelId="{719A381C-52BC-48F0-BC30-8ADAB567D6A2}">
      <dsp:nvSpPr>
        <dsp:cNvPr id="9" name="矩形 8"/>
        <dsp:cNvSpPr/>
      </dsp:nvSpPr>
      <dsp:spPr bwMode="white">
        <a:xfrm>
          <a:off x="915127" y="1561084"/>
          <a:ext cx="782735" cy="391368"/>
        </a:xfrm>
        <a:prstGeom prst="rect">
          <a:avLst/>
        </a:prstGeom>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accent2">
                  <a:lumMod val="50000"/>
                </a:schemeClr>
              </a:solidFill>
              <a:latin typeface="微软雅黑" panose="020B0503020204020204" charset="-122"/>
              <a:ea typeface="微软雅黑" panose="020B0503020204020204" charset="-122"/>
            </a:rPr>
            <a:t>数据集成</a:t>
          </a:r>
          <a:endParaRPr lang="zh-CN" altLang="en-US" sz="1200" b="1" dirty="0">
            <a:solidFill>
              <a:schemeClr val="accent2">
                <a:lumMod val="50000"/>
              </a:schemeClr>
            </a:solidFill>
            <a:latin typeface="微软雅黑" panose="020B0503020204020204" charset="-122"/>
            <a:ea typeface="微软雅黑" panose="020B0503020204020204" charset="-122"/>
          </a:endParaRPr>
        </a:p>
      </dsp:txBody>
      <dsp:txXfrm>
        <a:off x="915127" y="1561084"/>
        <a:ext cx="782735" cy="391368"/>
      </dsp:txXfrm>
    </dsp:sp>
    <dsp:sp modelId="{B042B0E9-45DC-4998-A8CD-F6B731BAA74E}">
      <dsp:nvSpPr>
        <dsp:cNvPr id="12" name="矩形 11"/>
        <dsp:cNvSpPr/>
      </dsp:nvSpPr>
      <dsp:spPr bwMode="white">
        <a:xfrm>
          <a:off x="1862237" y="1561084"/>
          <a:ext cx="782735" cy="391368"/>
        </a:xfrm>
        <a:prstGeom prst="rect">
          <a:avLst/>
        </a:prstGeom>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accent2">
                  <a:lumMod val="50000"/>
                </a:schemeClr>
              </a:solidFill>
              <a:latin typeface="微软雅黑" panose="020B0503020204020204" charset="-122"/>
              <a:ea typeface="微软雅黑" panose="020B0503020204020204" charset="-122"/>
            </a:rPr>
            <a:t>数据归约</a:t>
          </a:r>
        </a:p>
      </dsp:txBody>
      <dsp:txXfrm>
        <a:off x="1862237" y="1561084"/>
        <a:ext cx="782735" cy="391368"/>
      </dsp:txXfrm>
    </dsp:sp>
    <dsp:sp modelId="{767F0EFF-0B1D-407E-AC65-8EE4395D07FD}">
      <dsp:nvSpPr>
        <dsp:cNvPr id="15" name="矩形 14"/>
        <dsp:cNvSpPr/>
      </dsp:nvSpPr>
      <dsp:spPr bwMode="white">
        <a:xfrm>
          <a:off x="2809346" y="1561084"/>
          <a:ext cx="782735" cy="391368"/>
        </a:xfrm>
        <a:prstGeom prst="rect">
          <a:avLst/>
        </a:prstGeom>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lIns="7620" tIns="7620" rIns="7620" bIns="76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accent2">
                  <a:lumMod val="50000"/>
                </a:schemeClr>
              </a:solidFill>
              <a:latin typeface="微软雅黑" panose="020B0503020204020204" charset="-122"/>
              <a:ea typeface="微软雅黑" panose="020B0503020204020204" charset="-122"/>
            </a:rPr>
            <a:t>数据转换</a:t>
          </a:r>
        </a:p>
      </dsp:txBody>
      <dsp:txXfrm>
        <a:off x="2809346" y="1561084"/>
        <a:ext cx="782735" cy="391368"/>
      </dsp:txXfrm>
    </dsp:sp>
    <dsp:sp modelId="{30B153A4-8BD6-424D-ADE9-9C8D60F8F4DC}">
      <dsp:nvSpPr>
        <dsp:cNvPr id="4" name="矩形 3" hidden="1"/>
        <dsp:cNvSpPr/>
      </dsp:nvSpPr>
      <dsp:spPr>
        <a:xfrm>
          <a:off x="1420664" y="650457"/>
          <a:ext cx="156547" cy="391368"/>
        </a:xfrm>
        <a:prstGeom prst="rect">
          <a:avLst/>
        </a:prstGeom>
      </dsp:spPr>
      <dsp:txXfrm>
        <a:off x="1420664" y="650457"/>
        <a:ext cx="156547" cy="391368"/>
      </dsp:txXfrm>
    </dsp:sp>
    <dsp:sp modelId="{1D4C25E4-437B-45A4-BD21-A4D4FB1E1E3A}">
      <dsp:nvSpPr>
        <dsp:cNvPr id="7" name="矩形 6" hidden="1"/>
        <dsp:cNvSpPr/>
      </dsp:nvSpPr>
      <dsp:spPr>
        <a:xfrm>
          <a:off x="0" y="1561084"/>
          <a:ext cx="156547" cy="391368"/>
        </a:xfrm>
        <a:prstGeom prst="rect">
          <a:avLst/>
        </a:prstGeom>
      </dsp:spPr>
      <dsp:txXfrm>
        <a:off x="0" y="1561084"/>
        <a:ext cx="156547" cy="391368"/>
      </dsp:txXfrm>
    </dsp:sp>
    <dsp:sp modelId="{C8ABF9D4-8ACA-4098-9502-347BB50D04CB}">
      <dsp:nvSpPr>
        <dsp:cNvPr id="10" name="矩形 9" hidden="1"/>
        <dsp:cNvSpPr/>
      </dsp:nvSpPr>
      <dsp:spPr>
        <a:xfrm>
          <a:off x="915127" y="1561084"/>
          <a:ext cx="156547" cy="391368"/>
        </a:xfrm>
        <a:prstGeom prst="rect">
          <a:avLst/>
        </a:prstGeom>
      </dsp:spPr>
      <dsp:txXfrm>
        <a:off x="915127" y="1561084"/>
        <a:ext cx="156547" cy="391368"/>
      </dsp:txXfrm>
    </dsp:sp>
    <dsp:sp modelId="{30A150D6-45BA-40C4-9139-1CFE3F6A023C}">
      <dsp:nvSpPr>
        <dsp:cNvPr id="13" name="矩形 12" hidden="1"/>
        <dsp:cNvSpPr/>
      </dsp:nvSpPr>
      <dsp:spPr>
        <a:xfrm>
          <a:off x="1862237" y="1561084"/>
          <a:ext cx="156547" cy="391368"/>
        </a:xfrm>
        <a:prstGeom prst="rect">
          <a:avLst/>
        </a:prstGeom>
      </dsp:spPr>
      <dsp:txXfrm>
        <a:off x="1862237" y="1561084"/>
        <a:ext cx="156547" cy="391368"/>
      </dsp:txXfrm>
    </dsp:sp>
    <dsp:sp modelId="{4B279FCF-7D9B-460B-A4E9-51DEEF2A53AF}">
      <dsp:nvSpPr>
        <dsp:cNvPr id="16" name="矩形 15" hidden="1"/>
        <dsp:cNvSpPr/>
      </dsp:nvSpPr>
      <dsp:spPr>
        <a:xfrm>
          <a:off x="2809346" y="1561084"/>
          <a:ext cx="156547" cy="391368"/>
        </a:xfrm>
        <a:prstGeom prst="rect">
          <a:avLst/>
        </a:prstGeom>
      </dsp:spPr>
      <dsp:txXfrm>
        <a:off x="2809346" y="1561084"/>
        <a:ext cx="156547" cy="391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12549" cy="1080120"/>
        <a:chOff x="0" y="0"/>
        <a:chExt cx="8412549" cy="1080120"/>
      </a:xfrm>
    </dsp:grpSpPr>
    <dsp:sp modelId="{CFA5B964-1AF1-48EC-ACC7-B62E2D967C87}">
      <dsp:nvSpPr>
        <dsp:cNvPr id="3" name="圆角矩形 2"/>
        <dsp:cNvSpPr/>
      </dsp:nvSpPr>
      <dsp:spPr bwMode="white">
        <a:xfrm>
          <a:off x="0" y="271574"/>
          <a:ext cx="894952" cy="536971"/>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数据源</a:t>
          </a:r>
        </a:p>
      </dsp:txBody>
      <dsp:txXfrm>
        <a:off x="0" y="271574"/>
        <a:ext cx="894952" cy="536971"/>
      </dsp:txXfrm>
    </dsp:sp>
    <dsp:sp modelId="{380C88A9-D56C-4E2F-BD15-09C807C3B147}">
      <dsp:nvSpPr>
        <dsp:cNvPr id="4" name="右箭头 3"/>
        <dsp:cNvSpPr/>
      </dsp:nvSpPr>
      <dsp:spPr bwMode="white">
        <a:xfrm>
          <a:off x="979078"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2"/>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979078" y="429086"/>
        <a:ext cx="189730" cy="221948"/>
      </dsp:txXfrm>
    </dsp:sp>
    <dsp:sp modelId="{A195B6B3-19CA-4713-9E32-60EA16586C69}">
      <dsp:nvSpPr>
        <dsp:cNvPr id="5" name="圆角矩形 4"/>
        <dsp:cNvSpPr/>
      </dsp:nvSpPr>
      <dsp:spPr bwMode="white">
        <a:xfrm>
          <a:off x="1252933" y="271574"/>
          <a:ext cx="894952" cy="536971"/>
        </a:xfrm>
        <a:prstGeom prst="roundRect">
          <a:avLst>
            <a:gd name="adj" fmla="val 10000"/>
          </a:avLst>
        </a:prstGeom>
      </dsp:spPr>
      <dsp:style>
        <a:lnRef idx="0">
          <a:schemeClr val="lt1"/>
        </a:lnRef>
        <a:fillRef idx="3">
          <a:schemeClr val="accent3"/>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数据采集</a:t>
          </a:r>
          <a:endParaRPr lang="zh-CN" altLang="en-US" sz="1200" b="1" dirty="0">
            <a:solidFill>
              <a:schemeClr val="bg1"/>
            </a:solidFill>
            <a:latin typeface="微软雅黑" panose="020B0503020204020204" charset="-122"/>
            <a:ea typeface="微软雅黑" panose="020B0503020204020204" charset="-122"/>
          </a:endParaRPr>
        </a:p>
      </dsp:txBody>
      <dsp:txXfrm>
        <a:off x="1252933" y="271574"/>
        <a:ext cx="894952" cy="536971"/>
      </dsp:txXfrm>
    </dsp:sp>
    <dsp:sp modelId="{894531DF-1729-4BFA-A123-C9E7C8ED486D}">
      <dsp:nvSpPr>
        <dsp:cNvPr id="6" name="右箭头 5"/>
        <dsp:cNvSpPr/>
      </dsp:nvSpPr>
      <dsp:spPr bwMode="white">
        <a:xfrm>
          <a:off x="2232010"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3"/>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2232010" y="429086"/>
        <a:ext cx="189730" cy="221948"/>
      </dsp:txXfrm>
    </dsp:sp>
    <dsp:sp modelId="{1CF9C593-E428-4911-AC7A-64029012B320}">
      <dsp:nvSpPr>
        <dsp:cNvPr id="7" name="圆角矩形 6"/>
        <dsp:cNvSpPr/>
      </dsp:nvSpPr>
      <dsp:spPr bwMode="white">
        <a:xfrm>
          <a:off x="2505866" y="271574"/>
          <a:ext cx="894952" cy="536971"/>
        </a:xfrm>
        <a:prstGeom prst="roundRect">
          <a:avLst>
            <a:gd name="adj" fmla="val 10000"/>
          </a:avLst>
        </a:prstGeom>
      </dsp:spPr>
      <dsp:style>
        <a:lnRef idx="0">
          <a:schemeClr val="lt1"/>
        </a:lnRef>
        <a:fillRef idx="3">
          <a:schemeClr val="accent4"/>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数据预处理</a:t>
          </a:r>
        </a:p>
      </dsp:txBody>
      <dsp:txXfrm>
        <a:off x="2505866" y="271574"/>
        <a:ext cx="894952" cy="536971"/>
      </dsp:txXfrm>
    </dsp:sp>
    <dsp:sp modelId="{463BB56D-E986-468A-AEFF-8C704253B9BF}">
      <dsp:nvSpPr>
        <dsp:cNvPr id="8" name="右箭头 7"/>
        <dsp:cNvSpPr/>
      </dsp:nvSpPr>
      <dsp:spPr bwMode="white">
        <a:xfrm>
          <a:off x="3484943"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4"/>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3484943" y="429086"/>
        <a:ext cx="189730" cy="221948"/>
      </dsp:txXfrm>
    </dsp:sp>
    <dsp:sp modelId="{6BFFBCA2-27BA-4736-9397-1A0EBE9887F6}">
      <dsp:nvSpPr>
        <dsp:cNvPr id="9" name="圆角矩形 8"/>
        <dsp:cNvSpPr/>
      </dsp:nvSpPr>
      <dsp:spPr bwMode="white">
        <a:xfrm>
          <a:off x="3758798" y="271574"/>
          <a:ext cx="894952" cy="536971"/>
        </a:xfrm>
        <a:prstGeom prst="roundRect">
          <a:avLst>
            <a:gd name="adj" fmla="val 10000"/>
          </a:avLst>
        </a:prstGeom>
      </dsp:spPr>
      <dsp:style>
        <a:lnRef idx="0">
          <a:schemeClr val="lt1"/>
        </a:lnRef>
        <a:fillRef idx="3">
          <a:schemeClr val="accent5"/>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数据存储</a:t>
          </a:r>
        </a:p>
      </dsp:txBody>
      <dsp:txXfrm>
        <a:off x="3758798" y="271574"/>
        <a:ext cx="894952" cy="536971"/>
      </dsp:txXfrm>
    </dsp:sp>
    <dsp:sp modelId="{BAF449BC-BDD3-4FC3-8129-7E9FC5B2B30B}">
      <dsp:nvSpPr>
        <dsp:cNvPr id="10" name="右箭头 9"/>
        <dsp:cNvSpPr/>
      </dsp:nvSpPr>
      <dsp:spPr bwMode="white">
        <a:xfrm>
          <a:off x="4737876"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5"/>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4737876" y="429086"/>
        <a:ext cx="189730" cy="221948"/>
      </dsp:txXfrm>
    </dsp:sp>
    <dsp:sp modelId="{F502BC06-7B25-435B-B120-70DA9D185BB2}">
      <dsp:nvSpPr>
        <dsp:cNvPr id="11" name="圆角矩形 10"/>
        <dsp:cNvSpPr/>
      </dsp:nvSpPr>
      <dsp:spPr bwMode="white">
        <a:xfrm>
          <a:off x="5011731" y="271574"/>
          <a:ext cx="894952" cy="536971"/>
        </a:xfrm>
        <a:prstGeom prst="roundRect">
          <a:avLst>
            <a:gd name="adj" fmla="val 10000"/>
          </a:avLst>
        </a:prstGeom>
      </dsp:spPr>
      <dsp:style>
        <a:lnRef idx="0">
          <a:schemeClr val="lt1"/>
        </a:lnRef>
        <a:fillRef idx="3">
          <a:schemeClr val="accent6"/>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数据分析与挖掘</a:t>
          </a:r>
        </a:p>
      </dsp:txBody>
      <dsp:txXfrm>
        <a:off x="5011731" y="271574"/>
        <a:ext cx="894952" cy="536971"/>
      </dsp:txXfrm>
    </dsp:sp>
    <dsp:sp modelId="{F7843760-68A6-43AD-9BCC-A7DE44556C97}">
      <dsp:nvSpPr>
        <dsp:cNvPr id="12" name="右箭头 11"/>
        <dsp:cNvSpPr/>
      </dsp:nvSpPr>
      <dsp:spPr bwMode="white">
        <a:xfrm>
          <a:off x="5990809"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6"/>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5990809" y="429086"/>
        <a:ext cx="189730" cy="221948"/>
      </dsp:txXfrm>
    </dsp:sp>
    <dsp:sp modelId="{4F680905-E094-4FAE-AD3E-248EFA06D701}">
      <dsp:nvSpPr>
        <dsp:cNvPr id="13" name="圆角矩形 12"/>
        <dsp:cNvSpPr/>
      </dsp:nvSpPr>
      <dsp:spPr bwMode="white">
        <a:xfrm>
          <a:off x="6264664" y="271574"/>
          <a:ext cx="894952" cy="536971"/>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数据可视化</a:t>
          </a:r>
        </a:p>
      </dsp:txBody>
      <dsp:txXfrm>
        <a:off x="6264664" y="271574"/>
        <a:ext cx="894952" cy="536971"/>
      </dsp:txXfrm>
    </dsp:sp>
    <dsp:sp modelId="{950672D3-E349-4D95-9DCE-9534BB82AE83}">
      <dsp:nvSpPr>
        <dsp:cNvPr id="14" name="右箭头 13"/>
        <dsp:cNvSpPr/>
      </dsp:nvSpPr>
      <dsp:spPr bwMode="white">
        <a:xfrm>
          <a:off x="7243742" y="429086"/>
          <a:ext cx="189730" cy="221948"/>
        </a:xfrm>
        <a:prstGeom prst="rightArrow">
          <a:avLst>
            <a:gd name="adj1" fmla="val 60000"/>
            <a:gd name="adj2" fmla="val 50000"/>
          </a:avLst>
        </a:prstGeom>
      </dsp:spPr>
      <dsp:style>
        <a:lnRef idx="0">
          <a:schemeClr val="lt1">
            <a:hueOff val="0"/>
            <a:satOff val="0"/>
            <a:lumOff val="0"/>
            <a:alpha val="100000"/>
          </a:schemeClr>
        </a:lnRef>
        <a:fillRef idx="3">
          <a:schemeClr val="accent2"/>
        </a:fillRef>
        <a:effectRef idx="2">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solidFill>
              <a:schemeClr val="bg1"/>
            </a:solidFill>
            <a:latin typeface="微软雅黑" panose="020B0503020204020204" charset="-122"/>
            <a:ea typeface="微软雅黑" panose="020B0503020204020204" charset="-122"/>
          </a:endParaRPr>
        </a:p>
      </dsp:txBody>
      <dsp:txXfrm>
        <a:off x="7243742" y="429086"/>
        <a:ext cx="189730" cy="221948"/>
      </dsp:txXfrm>
    </dsp:sp>
    <dsp:sp modelId="{5F4EBAE5-15BE-48EE-B6BB-4CC6A88BB100}">
      <dsp:nvSpPr>
        <dsp:cNvPr id="15" name="圆角矩形 14"/>
        <dsp:cNvSpPr/>
      </dsp:nvSpPr>
      <dsp:spPr bwMode="white">
        <a:xfrm>
          <a:off x="7517597" y="271574"/>
          <a:ext cx="894952" cy="536971"/>
        </a:xfrm>
        <a:prstGeom prst="roundRect">
          <a:avLst>
            <a:gd name="adj" fmla="val 10000"/>
          </a:avLst>
        </a:prstGeom>
      </dsp:spPr>
      <dsp:style>
        <a:lnRef idx="0">
          <a:schemeClr val="lt1"/>
        </a:lnRef>
        <a:fillRef idx="3">
          <a:schemeClr val="accent3"/>
        </a:fillRef>
        <a:effectRef idx="2">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a:solidFill>
                <a:schemeClr val="bg1"/>
              </a:solidFill>
              <a:latin typeface="微软雅黑" panose="020B0503020204020204" charset="-122"/>
              <a:ea typeface="微软雅黑" panose="020B0503020204020204" charset="-122"/>
            </a:rPr>
            <a:t>数据应用</a:t>
          </a:r>
        </a:p>
      </dsp:txBody>
      <dsp:txXfrm>
        <a:off x="7517597" y="271574"/>
        <a:ext cx="894952" cy="536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52328" cy="2728980"/>
        <a:chOff x="0" y="0"/>
        <a:chExt cx="2952328" cy="2728980"/>
      </a:xfrm>
    </dsp:grpSpPr>
    <dsp:sp modelId="{C203884B-8867-4B0B-915C-0379855B1BF1}">
      <dsp:nvSpPr>
        <dsp:cNvPr id="4" name="右箭头 3"/>
        <dsp:cNvSpPr/>
      </dsp:nvSpPr>
      <dsp:spPr bwMode="white">
        <a:xfrm>
          <a:off x="1705276" y="0"/>
          <a:ext cx="1247052" cy="634647"/>
        </a:xfrm>
        <a:prstGeom prst="rightArrow">
          <a:avLst>
            <a:gd name="adj1" fmla="val 75000"/>
            <a:gd name="adj2" fmla="val 50000"/>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7780" tIns="17780" rIns="17780" bIns="17780" anchor="t"/>
        <a:lstStyle>
          <a:lvl1pPr algn="l">
            <a:defRPr sz="28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1705276" y="0"/>
        <a:ext cx="1247052" cy="634647"/>
      </dsp:txXfrm>
    </dsp:sp>
    <dsp:sp modelId="{BF62AD19-6BFA-4EAE-BDF1-5913734E9A9B}">
      <dsp:nvSpPr>
        <dsp:cNvPr id="3" name="圆角矩形 2"/>
        <dsp:cNvSpPr/>
      </dsp:nvSpPr>
      <dsp:spPr bwMode="white">
        <a:xfrm>
          <a:off x="0" y="0"/>
          <a:ext cx="1705276" cy="634647"/>
        </a:xfrm>
        <a:prstGeom prst="roundRect">
          <a:avLst/>
        </a:prstGeom>
      </dsp:spPr>
      <dsp:style>
        <a:lnRef idx="2">
          <a:schemeClr val="lt1"/>
        </a:lnRef>
        <a:fillRef idx="1">
          <a:schemeClr val="accent2"/>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b="1" dirty="0">
              <a:latin typeface="微软雅黑" panose="020B0503020204020204" charset="-122"/>
              <a:ea typeface="微软雅黑" panose="020B0503020204020204" charset="-122"/>
            </a:rPr>
            <a:t>描述性分析</a:t>
          </a:r>
          <a:endParaRPr lang="zh-CN" altLang="en-US" sz="1800" b="1" dirty="0">
            <a:latin typeface="微软雅黑" panose="020B0503020204020204" charset="-122"/>
            <a:ea typeface="微软雅黑" panose="020B0503020204020204" charset="-122"/>
          </a:endParaRPr>
        </a:p>
      </dsp:txBody>
      <dsp:txXfrm>
        <a:off x="0" y="0"/>
        <a:ext cx="1705276" cy="634647"/>
      </dsp:txXfrm>
    </dsp:sp>
    <dsp:sp modelId="{8164E0DB-DFA1-4953-B5DF-2E8E5229A551}">
      <dsp:nvSpPr>
        <dsp:cNvPr id="6" name="右箭头 5"/>
        <dsp:cNvSpPr/>
      </dsp:nvSpPr>
      <dsp:spPr bwMode="white">
        <a:xfrm>
          <a:off x="1705276" y="698111"/>
          <a:ext cx="1247052" cy="634647"/>
        </a:xfrm>
        <a:prstGeom prst="rightArrow">
          <a:avLst>
            <a:gd name="adj1" fmla="val 75000"/>
            <a:gd name="adj2" fmla="val 50000"/>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7780" tIns="17780" rIns="17780" bIns="17780" anchor="t"/>
        <a:lstStyle>
          <a:lvl1pPr algn="l">
            <a:defRPr sz="28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1705276" y="698111"/>
        <a:ext cx="1247052" cy="634647"/>
      </dsp:txXfrm>
    </dsp:sp>
    <dsp:sp modelId="{6C56AA80-08C5-44D5-BA2F-F6D10086221F}">
      <dsp:nvSpPr>
        <dsp:cNvPr id="5" name="圆角矩形 4"/>
        <dsp:cNvSpPr/>
      </dsp:nvSpPr>
      <dsp:spPr bwMode="white">
        <a:xfrm>
          <a:off x="0" y="698111"/>
          <a:ext cx="1705276" cy="634647"/>
        </a:xfrm>
        <a:prstGeom prst="roundRect">
          <a:avLst/>
        </a:prstGeom>
      </dsp:spPr>
      <dsp:style>
        <a:lnRef idx="2">
          <a:schemeClr val="lt1"/>
        </a:lnRef>
        <a:fillRef idx="1">
          <a:schemeClr val="accent3"/>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b="1" dirty="0">
              <a:latin typeface="微软雅黑" panose="020B0503020204020204" charset="-122"/>
              <a:ea typeface="微软雅黑" panose="020B0503020204020204" charset="-122"/>
            </a:rPr>
            <a:t>诊断性分析</a:t>
          </a:r>
        </a:p>
      </dsp:txBody>
      <dsp:txXfrm>
        <a:off x="0" y="698111"/>
        <a:ext cx="1705276" cy="634647"/>
      </dsp:txXfrm>
    </dsp:sp>
    <dsp:sp modelId="{DA819E58-2E64-46E2-906E-FB013904B7CD}">
      <dsp:nvSpPr>
        <dsp:cNvPr id="8" name="右箭头 7"/>
        <dsp:cNvSpPr/>
      </dsp:nvSpPr>
      <dsp:spPr bwMode="white">
        <a:xfrm>
          <a:off x="1705276" y="1396222"/>
          <a:ext cx="1247052" cy="634647"/>
        </a:xfrm>
        <a:prstGeom prst="rightArrow">
          <a:avLst>
            <a:gd name="adj1" fmla="val 75000"/>
            <a:gd name="adj2" fmla="val 50000"/>
          </a:avLst>
        </a:prstGeom>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7780" tIns="17780" rIns="17780" bIns="17780" anchor="t"/>
        <a:lstStyle>
          <a:lvl1pPr algn="l">
            <a:defRPr sz="28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1705276" y="1396222"/>
        <a:ext cx="1247052" cy="634647"/>
      </dsp:txXfrm>
    </dsp:sp>
    <dsp:sp modelId="{2DB0CC24-4A24-4052-8E1E-27A1E653A69C}">
      <dsp:nvSpPr>
        <dsp:cNvPr id="7" name="圆角矩形 6"/>
        <dsp:cNvSpPr/>
      </dsp:nvSpPr>
      <dsp:spPr bwMode="white">
        <a:xfrm>
          <a:off x="0" y="1396222"/>
          <a:ext cx="1705276" cy="634647"/>
        </a:xfrm>
        <a:prstGeom prst="roundRect">
          <a:avLst/>
        </a:prstGeom>
      </dsp:spPr>
      <dsp:style>
        <a:lnRef idx="2">
          <a:schemeClr val="lt1"/>
        </a:lnRef>
        <a:fillRef idx="1">
          <a:schemeClr val="accent4"/>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b="1" dirty="0">
              <a:latin typeface="微软雅黑" panose="020B0503020204020204" charset="-122"/>
              <a:ea typeface="微软雅黑" panose="020B0503020204020204" charset="-122"/>
            </a:rPr>
            <a:t>预测性分析</a:t>
          </a:r>
        </a:p>
      </dsp:txBody>
      <dsp:txXfrm>
        <a:off x="0" y="1396222"/>
        <a:ext cx="1705276" cy="634647"/>
      </dsp:txXfrm>
    </dsp:sp>
    <dsp:sp modelId="{7FE53EC2-90E8-4828-916D-011DF5F32923}">
      <dsp:nvSpPr>
        <dsp:cNvPr id="10" name="右箭头 9"/>
        <dsp:cNvSpPr/>
      </dsp:nvSpPr>
      <dsp:spPr bwMode="white">
        <a:xfrm>
          <a:off x="1705276" y="2094333"/>
          <a:ext cx="1247052" cy="634647"/>
        </a:xfrm>
        <a:prstGeom prst="rightArrow">
          <a:avLst>
            <a:gd name="adj1" fmla="val 75000"/>
            <a:gd name="adj2" fmla="val 50000"/>
          </a:avLst>
        </a:prstGeom>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7780" tIns="17780" rIns="17780" bIns="17780" anchor="t"/>
        <a:lstStyle>
          <a:lvl1pPr algn="l">
            <a:defRPr sz="28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endParaRPr>
            <a:solidFill>
              <a:schemeClr val="dk1"/>
            </a:solidFill>
          </a:endParaRPr>
        </a:p>
      </dsp:txBody>
      <dsp:txXfrm>
        <a:off x="1705276" y="2094333"/>
        <a:ext cx="1247052" cy="634647"/>
      </dsp:txXfrm>
    </dsp:sp>
    <dsp:sp modelId="{13B4FBC0-904E-4DDD-AF7F-9CB1B3CB1A61}">
      <dsp:nvSpPr>
        <dsp:cNvPr id="9" name="圆角矩形 8"/>
        <dsp:cNvSpPr/>
      </dsp:nvSpPr>
      <dsp:spPr bwMode="white">
        <a:xfrm>
          <a:off x="0" y="2094333"/>
          <a:ext cx="1705276" cy="634647"/>
        </a:xfrm>
        <a:prstGeom prst="roundRect">
          <a:avLst/>
        </a:prstGeom>
      </dsp:spPr>
      <dsp:style>
        <a:lnRef idx="2">
          <a:schemeClr val="lt1"/>
        </a:lnRef>
        <a:fillRef idx="1">
          <a:schemeClr val="accent5"/>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b="1" dirty="0">
              <a:latin typeface="微软雅黑" panose="020B0503020204020204" charset="-122"/>
              <a:ea typeface="微软雅黑" panose="020B0503020204020204" charset="-122"/>
            </a:rPr>
            <a:t>决策性分析</a:t>
          </a:r>
        </a:p>
      </dsp:txBody>
      <dsp:txXfrm>
        <a:off x="0" y="2094333"/>
        <a:ext cx="1705276" cy="634647"/>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44144" cy="2608064"/>
        <a:chOff x="0" y="0"/>
        <a:chExt cx="4344144" cy="2608064"/>
      </a:xfrm>
    </dsp:grpSpPr>
    <dsp:sp modelId="{3388F0E6-834D-473B-A388-AF1D873A9849}">
      <dsp:nvSpPr>
        <dsp:cNvPr id="3" name="单圆角矩形 2"/>
        <dsp:cNvSpPr/>
      </dsp:nvSpPr>
      <dsp:spPr bwMode="white">
        <a:xfrm rot="16200000">
          <a:off x="434020" y="-434020"/>
          <a:ext cx="1304032" cy="2172072"/>
        </a:xfrm>
        <a:prstGeom prst="round1Rect">
          <a:avLst/>
        </a:prstGeom>
      </dsp:spPr>
      <dsp:style>
        <a:lnRef idx="2">
          <a:schemeClr val="lt1"/>
        </a:lnRef>
        <a:fillRef idx="1">
          <a:schemeClr val="accent2"/>
        </a:fillRef>
        <a:effectRef idx="0">
          <a:scrgbClr r="0" g="0" b="0"/>
        </a:effectRef>
        <a:fontRef idx="minor">
          <a:schemeClr val="lt1"/>
        </a:fontRef>
      </dsp:style>
      <dsp:txBody>
        <a:bodyPr rot="5400000"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微软雅黑" panose="020B0503020204020204" charset="-122"/>
              <a:ea typeface="微软雅黑" panose="020B0503020204020204" charset="-122"/>
            </a:rPr>
            <a:t>一切皆可量化</a:t>
          </a:r>
        </a:p>
      </dsp:txBody>
      <dsp:txXfrm rot="16200000">
        <a:off x="434020" y="-434020"/>
        <a:ext cx="1304032" cy="2172072"/>
      </dsp:txXfrm>
    </dsp:sp>
    <dsp:sp modelId="{BC03A64F-09EE-4EA9-BF30-08BAE21743CA}">
      <dsp:nvSpPr>
        <dsp:cNvPr id="4" name="单圆角矩形 3"/>
        <dsp:cNvSpPr/>
      </dsp:nvSpPr>
      <dsp:spPr bwMode="white">
        <a:xfrm>
          <a:off x="2172072" y="0"/>
          <a:ext cx="2172072" cy="1304032"/>
        </a:xfrm>
        <a:prstGeom prst="round1Rect">
          <a:avLst/>
        </a:prstGeom>
      </dsp:spPr>
      <dsp:style>
        <a:lnRef idx="2">
          <a:schemeClr val="lt1"/>
        </a:lnRef>
        <a:fillRef idx="1">
          <a:schemeClr val="accent3"/>
        </a:fillRef>
        <a:effectRef idx="0">
          <a:scrgbClr r="0" g="0" b="0"/>
        </a:effectRef>
        <a:fontRef idx="minor">
          <a:schemeClr val="lt1"/>
        </a:fontRef>
      </dsp:style>
      <dsp:txBody>
        <a:bodyPr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800" b="1" dirty="0">
              <a:latin typeface="微软雅黑" panose="020B0503020204020204" charset="-122"/>
              <a:ea typeface="微软雅黑" panose="020B0503020204020204" charset="-122"/>
            </a:rPr>
            <a:t>全样而非抽样</a:t>
          </a:r>
        </a:p>
      </dsp:txBody>
      <dsp:txXfrm>
        <a:off x="2172072" y="0"/>
        <a:ext cx="2172072" cy="1304032"/>
      </dsp:txXfrm>
    </dsp:sp>
    <dsp:sp modelId="{046A2E39-41FB-49CD-9899-D8E7416C861B}">
      <dsp:nvSpPr>
        <dsp:cNvPr id="5" name="单圆角矩形 4"/>
        <dsp:cNvSpPr/>
      </dsp:nvSpPr>
      <dsp:spPr bwMode="white">
        <a:xfrm rot="10800000">
          <a:off x="0" y="1304032"/>
          <a:ext cx="2172072" cy="1304032"/>
        </a:xfrm>
        <a:prstGeom prst="round1Rect">
          <a:avLst/>
        </a:prstGeom>
      </dsp:spPr>
      <dsp:style>
        <a:lnRef idx="2">
          <a:schemeClr val="lt1"/>
        </a:lnRef>
        <a:fillRef idx="1">
          <a:schemeClr val="accent4"/>
        </a:fillRef>
        <a:effectRef idx="0">
          <a:scrgbClr r="0" g="0" b="0"/>
        </a:effectRef>
        <a:fontRef idx="minor">
          <a:schemeClr val="lt1"/>
        </a:fontRef>
      </dsp:style>
      <dsp:txBody>
        <a:bodyPr rot="10800000"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a:latin typeface="微软雅黑" panose="020B0503020204020204" charset="-122"/>
              <a:ea typeface="微软雅黑" panose="020B0503020204020204" charset="-122"/>
            </a:rPr>
            <a:t>相关而非因果</a:t>
          </a:r>
        </a:p>
      </dsp:txBody>
      <dsp:txXfrm rot="10800000">
        <a:off x="0" y="1304032"/>
        <a:ext cx="2172072" cy="1304032"/>
      </dsp:txXfrm>
    </dsp:sp>
    <dsp:sp modelId="{828BC358-79D1-47EA-9037-82150324290F}">
      <dsp:nvSpPr>
        <dsp:cNvPr id="6" name="单圆角矩形 5"/>
        <dsp:cNvSpPr/>
      </dsp:nvSpPr>
      <dsp:spPr bwMode="white">
        <a:xfrm rot="5400000">
          <a:off x="2606092" y="870012"/>
          <a:ext cx="1304032" cy="2172072"/>
        </a:xfrm>
        <a:prstGeom prst="round1Rect">
          <a:avLst/>
        </a:prstGeom>
      </dsp:spPr>
      <dsp:style>
        <a:lnRef idx="2">
          <a:schemeClr val="lt1"/>
        </a:lnRef>
        <a:fillRef idx="1">
          <a:schemeClr val="accent5"/>
        </a:fillRef>
        <a:effectRef idx="0">
          <a:scrgbClr r="0" g="0" b="0"/>
        </a:effectRef>
        <a:fontRef idx="minor">
          <a:schemeClr val="lt1"/>
        </a:fontRef>
      </dsp:style>
      <dsp:txBody>
        <a:bodyPr rot="-5400000" lIns="128016" tIns="128016" rIns="128016" bIns="12801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800" b="1" dirty="0">
              <a:latin typeface="微软雅黑" panose="020B0503020204020204" charset="-122"/>
              <a:ea typeface="微软雅黑" panose="020B0503020204020204" charset="-122"/>
            </a:rPr>
            <a:t>概率而非精确</a:t>
          </a:r>
        </a:p>
      </dsp:txBody>
      <dsp:txXfrm rot="5400000">
        <a:off x="2606092" y="870012"/>
        <a:ext cx="1304032" cy="2172072"/>
      </dsp:txXfrm>
    </dsp:sp>
    <dsp:sp modelId="{7C9138F8-F28D-41C8-941C-616184AB5269}">
      <dsp:nvSpPr>
        <dsp:cNvPr id="7" name="圆角矩形 6"/>
        <dsp:cNvSpPr/>
      </dsp:nvSpPr>
      <dsp:spPr bwMode="white">
        <a:xfrm>
          <a:off x="1520450" y="978024"/>
          <a:ext cx="1303243" cy="652016"/>
        </a:xfrm>
        <a:prstGeom prst="roundRect">
          <a:avLst/>
        </a:prstGeom>
        <a:blipFill rotWithShape="0">
          <a:blip r:embed="rId1"/>
          <a:srcRect/>
          <a:stretch>
            <a:fillRect l="-25000" r="-25000"/>
          </a:stretch>
        </a:blipFill>
      </dsp:spPr>
      <dsp:style>
        <a:lnRef idx="2">
          <a:schemeClr val="lt1"/>
        </a:lnRef>
        <a:fillRef idx="1">
          <a:schemeClr val="accent2">
            <a:tint val="40000"/>
          </a:schemeClr>
        </a:fillRef>
        <a:effectRef idx="0">
          <a:scrgbClr r="0" g="0" b="0"/>
        </a:effectRef>
        <a:fontRef idx="minor"/>
      </dsp:style>
      <dsp:txBody>
        <a:bodyPr lIns="247650" tIns="247650" rIns="247650" bIns="2476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zh-CN" altLang="en-US" sz="1800" b="1" dirty="0">
            <a:solidFill>
              <a:schemeClr val="dk1"/>
            </a:solidFill>
            <a:latin typeface="微软雅黑" panose="020B0503020204020204" charset="-122"/>
            <a:ea typeface="微软雅黑" panose="020B0503020204020204" charset="-122"/>
          </a:endParaRPr>
        </a:p>
      </dsp:txBody>
      <dsp:txXfrm>
        <a:off x="1520450" y="978024"/>
        <a:ext cx="1303243" cy="65201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主体之间</a:t>
            </a:r>
            <a:r>
              <a:rPr lang="zh-CN" altLang="en-US"/>
              <a:t>：降低匹配成本、降低道德风险</a:t>
            </a:r>
            <a:endParaRPr lang="zh-CN" altLang="en-US"/>
          </a:p>
          <a:p>
            <a:r>
              <a:rPr lang="zh-CN" altLang="en-US"/>
              <a:t>过去与未来：信息有助于预测</a:t>
            </a:r>
            <a:endParaRPr lang="zh-CN" altLang="en-US"/>
          </a:p>
          <a:p>
            <a:r>
              <a:rPr lang="zh-CN" altLang="en-US"/>
              <a:t>未意识到的信息：新技术的出现、了解企业自身存在的问题</a:t>
            </a:r>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flashflow实时数据平台—实时风险管控</a:t>
            </a:r>
            <a:endParaRPr lang="zh-CN" altLang="en-US">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华泰证券</a:t>
            </a:r>
            <a:r>
              <a:rPr lang="en-US" altLang="zh-CN"/>
              <a:t>2022</a:t>
            </a:r>
            <a:r>
              <a:rPr lang="zh-CN" altLang="en-US"/>
              <a:t>年智能投顾发展情况，数据来源：易观分析《中国证券行业智能投顾专题分析</a:t>
            </a:r>
            <a:r>
              <a:rPr lang="en-US" altLang="zh-CN"/>
              <a:t>2022</a:t>
            </a:r>
            <a:r>
              <a:rPr lang="zh-CN" altLang="en-US"/>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主体之间</a:t>
            </a:r>
            <a:r>
              <a:rPr lang="zh-CN" altLang="en-US"/>
              <a:t>：降低匹配成本、降低道德风险</a:t>
            </a:r>
            <a:endParaRPr lang="zh-CN" altLang="en-US"/>
          </a:p>
          <a:p>
            <a:r>
              <a:rPr lang="zh-CN" altLang="en-US"/>
              <a:t>过去与未来：信息有助于预测</a:t>
            </a:r>
            <a:endParaRPr lang="zh-CN" altLang="en-US"/>
          </a:p>
          <a:p>
            <a:r>
              <a:rPr lang="zh-CN" altLang="en-US"/>
              <a:t>未意识到的信息：新技术的出现、了解企业自身存在的问题</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9" Type="http://schemas.openxmlformats.org/officeDocument/2006/relationships/diagramQuickStyle" Target="../diagrams/quickStyle3.xml"/><Relationship Id="rId8" Type="http://schemas.openxmlformats.org/officeDocument/2006/relationships/diagramLayout" Target="../diagrams/layout3.xml"/><Relationship Id="rId7" Type="http://schemas.openxmlformats.org/officeDocument/2006/relationships/diagramData" Target="../diagrams/data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2" Type="http://schemas.openxmlformats.org/officeDocument/2006/relationships/slideLayout" Target="../slideLayouts/slideLayout1.xml"/><Relationship Id="rId11" Type="http://schemas.microsoft.com/office/2007/relationships/diagramDrawing" Target="../diagrams/drawing3.xml"/><Relationship Id="rId10" Type="http://schemas.openxmlformats.org/officeDocument/2006/relationships/diagramColors" Target="../diagrams/colors3.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3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8.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42.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3" Type="http://schemas.openxmlformats.org/officeDocument/2006/relationships/slideLayout" Target="../slideLayouts/slideLayout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6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51.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6" Type="http://schemas.openxmlformats.org/officeDocument/2006/relationships/notesSlide" Target="../notesSlides/notesSlide19.xml"/><Relationship Id="rId15" Type="http://schemas.openxmlformats.org/officeDocument/2006/relationships/slideLayout" Target="../slideLayouts/slideLayout1.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jpeg"/><Relationship Id="rId2" Type="http://schemas.openxmlformats.org/officeDocument/2006/relationships/tags" Target="../tags/tag81.xml"/><Relationship Id="rId1" Type="http://schemas.openxmlformats.org/officeDocument/2006/relationships/tags" Target="../tags/tag80.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5.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大数据的特征与结构类型</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843559"/>
            <a:ext cx="8578215" cy="4098012"/>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1366660" y="1475545"/>
          <a:ext cx="6516724"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11"/>
          <p:cNvSpPr txBox="1"/>
          <p:nvPr/>
        </p:nvSpPr>
        <p:spPr>
          <a:xfrm>
            <a:off x="0" y="2892565"/>
            <a:ext cx="9144000" cy="3079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b="1" kern="100" dirty="0">
                <a:effectLst/>
                <a:latin typeface="微软雅黑" panose="020B0503020204020204" charset="-122"/>
                <a:ea typeface="微软雅黑" panose="020B0503020204020204" charset="-122"/>
                <a:cs typeface="Times New Roman" panose="02020603050405020304" pitchFamily="18" charset="0"/>
              </a:rPr>
              <a:t>大数据的</a:t>
            </a:r>
            <a:r>
              <a:rPr lang="en-US" b="1" kern="100" dirty="0">
                <a:effectLst/>
                <a:latin typeface="微软雅黑" panose="020B0503020204020204" charset="-122"/>
                <a:ea typeface="微软雅黑" panose="020B0503020204020204" charset="-122"/>
                <a:cs typeface="Times New Roman" panose="02020603050405020304" pitchFamily="18" charset="0"/>
              </a:rPr>
              <a:t>8V</a:t>
            </a:r>
            <a:r>
              <a:rPr lang="zh-CN" b="1" kern="100" dirty="0">
                <a:effectLst/>
                <a:latin typeface="微软雅黑" panose="020B0503020204020204" charset="-122"/>
                <a:ea typeface="微软雅黑" panose="020B0503020204020204" charset="-122"/>
                <a:cs typeface="Times New Roman" panose="02020603050405020304" pitchFamily="18" charset="0"/>
              </a:rPr>
              <a:t>特征</a:t>
            </a:r>
            <a:endParaRPr lang="zh-CN" kern="100" dirty="0">
              <a:effectLst/>
              <a:latin typeface="微软雅黑" panose="020B0503020204020204" charset="-122"/>
              <a:ea typeface="微软雅黑" panose="020B0503020204020204" charset="-122"/>
              <a:cs typeface="Times New Roman" panose="02020603050405020304" pitchFamily="18" charset="0"/>
            </a:endParaRPr>
          </a:p>
        </p:txBody>
      </p:sp>
      <p:sp>
        <p:nvSpPr>
          <p:cNvPr id="10" name="文本框 9"/>
          <p:cNvSpPr txBox="1"/>
          <p:nvPr/>
        </p:nvSpPr>
        <p:spPr>
          <a:xfrm>
            <a:off x="335915" y="1013663"/>
            <a:ext cx="8578215" cy="400110"/>
          </a:xfrm>
          <a:prstGeom prst="rect">
            <a:avLst/>
          </a:prstGeom>
          <a:noFill/>
        </p:spPr>
        <p:txBody>
          <a:bodyPr wrap="square">
            <a:spAutoFit/>
          </a:bodyPr>
          <a:lstStyle/>
          <a:p>
            <a:r>
              <a:rPr lang="zh-CN" altLang="en-US" sz="2000" b="1" dirty="0">
                <a:solidFill>
                  <a:schemeClr val="accent6"/>
                </a:solidFill>
                <a:latin typeface="微软雅黑" panose="020B0503020204020204" charset="-122"/>
                <a:ea typeface="微软雅黑" panose="020B0503020204020204" charset="-122"/>
              </a:rPr>
              <a:t>（一）</a:t>
            </a:r>
            <a:r>
              <a:rPr lang="zh-CN" altLang="zh-CN" sz="2000" b="1" dirty="0">
                <a:solidFill>
                  <a:schemeClr val="accent6"/>
                </a:solidFill>
                <a:latin typeface="微软雅黑" panose="020B0503020204020204" charset="-122"/>
                <a:ea typeface="微软雅黑" panose="020B0503020204020204" charset="-122"/>
              </a:rPr>
              <a:t>大数据的</a:t>
            </a:r>
            <a:r>
              <a:rPr lang="en-US" altLang="zh-CN" sz="2000" b="1" dirty="0">
                <a:solidFill>
                  <a:schemeClr val="accent6"/>
                </a:solidFill>
                <a:latin typeface="微软雅黑" panose="020B0503020204020204" charset="-122"/>
                <a:ea typeface="微软雅黑" panose="020B0503020204020204" charset="-122"/>
              </a:rPr>
              <a:t>8V</a:t>
            </a:r>
            <a:r>
              <a:rPr lang="zh-CN" altLang="zh-CN" sz="2000" b="1" dirty="0">
                <a:solidFill>
                  <a:schemeClr val="accent6"/>
                </a:solidFill>
                <a:latin typeface="微软雅黑" panose="020B0503020204020204" charset="-122"/>
                <a:ea typeface="微软雅黑" panose="020B0503020204020204" charset="-122"/>
              </a:rPr>
              <a:t>特征</a:t>
            </a:r>
            <a:endParaRPr lang="zh-CN" altLang="zh-CN" sz="2000" b="1" dirty="0">
              <a:solidFill>
                <a:schemeClr val="accent6"/>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大数据的特征与结构类型</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（二）大数据的数据结构类型</a:t>
            </a:r>
            <a:endParaRPr lang="en-US" altLang="zh-CN" sz="2000" b="1" dirty="0">
              <a:solidFill>
                <a:schemeClr val="accent6"/>
              </a:solidFill>
              <a:latin typeface="微软雅黑" panose="020B0503020204020204" charset="-122"/>
              <a:ea typeface="微软雅黑" panose="020B0503020204020204" charset="-122"/>
            </a:endParaRPr>
          </a:p>
          <a:p>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graphicFrame>
        <p:nvGraphicFramePr>
          <p:cNvPr id="2" name="表格 1"/>
          <p:cNvGraphicFramePr>
            <a:graphicFrameLocks noGrp="1"/>
          </p:cNvGraphicFramePr>
          <p:nvPr/>
        </p:nvGraphicFramePr>
        <p:xfrm>
          <a:off x="1331640" y="2139702"/>
          <a:ext cx="6696744" cy="2343873"/>
        </p:xfrm>
        <a:graphic>
          <a:graphicData uri="http://schemas.openxmlformats.org/drawingml/2006/table">
            <a:tbl>
              <a:tblPr firstRow="1" firstCol="1" bandRow="1">
                <a:tableStyleId>{5C22544A-7EE6-4342-B048-85BDC9FD1C3A}</a:tableStyleId>
              </a:tblPr>
              <a:tblGrid>
                <a:gridCol w="1545707"/>
                <a:gridCol w="5151037"/>
              </a:tblGrid>
              <a:tr h="415050">
                <a:tc>
                  <a:txBody>
                    <a:bodyPr/>
                    <a:lstStyle/>
                    <a:p>
                      <a:pPr algn="ctr">
                        <a:lnSpc>
                          <a:spcPct val="100000"/>
                        </a:lnSpc>
                      </a:pPr>
                      <a:r>
                        <a:rPr lang="zh-CN" sz="1600" kern="100" dirty="0">
                          <a:effectLst/>
                          <a:latin typeface="微软雅黑" panose="020B0503020204020204" charset="-122"/>
                          <a:ea typeface="微软雅黑" panose="020B0503020204020204" charset="-122"/>
                        </a:rPr>
                        <a:t>类型</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ctr">
                        <a:lnSpc>
                          <a:spcPct val="100000"/>
                        </a:lnSpc>
                      </a:pPr>
                      <a:r>
                        <a:rPr lang="zh-CN" sz="1600" kern="100" dirty="0">
                          <a:effectLst/>
                          <a:latin typeface="微软雅黑" panose="020B0503020204020204" charset="-122"/>
                          <a:ea typeface="微软雅黑" panose="020B0503020204020204" charset="-122"/>
                        </a:rPr>
                        <a:t>特点</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574484">
                <a:tc>
                  <a:txBody>
                    <a:bodyPr/>
                    <a:lstStyle/>
                    <a:p>
                      <a:pPr algn="ctr">
                        <a:lnSpc>
                          <a:spcPct val="100000"/>
                        </a:lnSpc>
                      </a:pPr>
                      <a:r>
                        <a:rPr lang="zh-CN" sz="1600" kern="100" dirty="0">
                          <a:effectLst/>
                          <a:latin typeface="微软雅黑" panose="020B0503020204020204" charset="-122"/>
                          <a:ea typeface="微软雅黑" panose="020B0503020204020204" charset="-122"/>
                        </a:rPr>
                        <a:t>结构化数据</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lnSpc>
                          <a:spcPct val="100000"/>
                        </a:lnSpc>
                      </a:pPr>
                      <a:r>
                        <a:rPr lang="zh-CN" sz="1600" kern="100" dirty="0">
                          <a:effectLst/>
                          <a:latin typeface="微软雅黑" panose="020B0503020204020204" charset="-122"/>
                          <a:ea typeface="微软雅黑" panose="020B0503020204020204" charset="-122"/>
                        </a:rPr>
                        <a:t>数据结构字段含义确定</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清晰</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典型的如数据库中的表结构</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779855">
                <a:tc>
                  <a:txBody>
                    <a:bodyPr/>
                    <a:lstStyle/>
                    <a:p>
                      <a:pPr algn="ctr">
                        <a:lnSpc>
                          <a:spcPct val="100000"/>
                        </a:lnSpc>
                      </a:pPr>
                      <a:r>
                        <a:rPr lang="zh-CN" sz="1600" kern="100" dirty="0">
                          <a:effectLst/>
                          <a:latin typeface="微软雅黑" panose="020B0503020204020204" charset="-122"/>
                          <a:ea typeface="微软雅黑" panose="020B0503020204020204" charset="-122"/>
                        </a:rPr>
                        <a:t>半结构化数据</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lnSpc>
                          <a:spcPct val="100000"/>
                        </a:lnSpc>
                      </a:pPr>
                      <a:r>
                        <a:rPr lang="zh-CN" sz="1600" kern="100" dirty="0">
                          <a:effectLst/>
                          <a:latin typeface="微软雅黑" panose="020B0503020204020204" charset="-122"/>
                          <a:ea typeface="微软雅黑" panose="020B0503020204020204" charset="-122"/>
                        </a:rPr>
                        <a:t>具有一定结构</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但语义不够确定</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典型的如</a:t>
                      </a:r>
                      <a:r>
                        <a:rPr lang="en-US" sz="1600" kern="100" dirty="0">
                          <a:effectLst/>
                          <a:latin typeface="微软雅黑" panose="020B0503020204020204" charset="-122"/>
                          <a:ea typeface="微软雅黑" panose="020B0503020204020204" charset="-122"/>
                        </a:rPr>
                        <a:t>HTML</a:t>
                      </a:r>
                      <a:r>
                        <a:rPr lang="zh-CN" sz="1600" kern="100" dirty="0">
                          <a:effectLst/>
                          <a:latin typeface="微软雅黑" panose="020B0503020204020204" charset="-122"/>
                          <a:ea typeface="微软雅黑" panose="020B0503020204020204" charset="-122"/>
                        </a:rPr>
                        <a:t>网页</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有些字段是确定的</a:t>
                      </a:r>
                      <a:r>
                        <a:rPr lang="en-US" sz="1600" kern="100" dirty="0">
                          <a:effectLst/>
                          <a:latin typeface="微软雅黑" panose="020B0503020204020204" charset="-122"/>
                          <a:ea typeface="微软雅黑" panose="020B0503020204020204" charset="-122"/>
                        </a:rPr>
                        <a:t>(title),</a:t>
                      </a:r>
                      <a:r>
                        <a:rPr lang="zh-CN" sz="1600" kern="100" dirty="0">
                          <a:effectLst/>
                          <a:latin typeface="微软雅黑" panose="020B0503020204020204" charset="-122"/>
                          <a:ea typeface="微软雅黑" panose="020B0503020204020204" charset="-122"/>
                        </a:rPr>
                        <a:t>有些不确定</a:t>
                      </a:r>
                      <a:r>
                        <a:rPr lang="en-US" sz="1600" kern="100" dirty="0">
                          <a:effectLst/>
                          <a:latin typeface="微软雅黑" panose="020B0503020204020204" charset="-122"/>
                          <a:ea typeface="微软雅黑" panose="020B0503020204020204" charset="-122"/>
                        </a:rPr>
                        <a:t>(table)</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574484">
                <a:tc>
                  <a:txBody>
                    <a:bodyPr/>
                    <a:lstStyle/>
                    <a:p>
                      <a:pPr algn="ctr">
                        <a:lnSpc>
                          <a:spcPct val="100000"/>
                        </a:lnSpc>
                      </a:pPr>
                      <a:r>
                        <a:rPr lang="zh-CN" sz="1600" kern="100" dirty="0">
                          <a:effectLst/>
                          <a:latin typeface="微软雅黑" panose="020B0503020204020204" charset="-122"/>
                          <a:ea typeface="微软雅黑" panose="020B0503020204020204" charset="-122"/>
                        </a:rPr>
                        <a:t>非结构化数据</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lnSpc>
                          <a:spcPct val="100000"/>
                        </a:lnSpc>
                      </a:pPr>
                      <a:r>
                        <a:rPr lang="zh-CN" sz="1600" kern="100" dirty="0">
                          <a:effectLst/>
                          <a:latin typeface="微软雅黑" panose="020B0503020204020204" charset="-122"/>
                          <a:ea typeface="微软雅黑" panose="020B0503020204020204" charset="-122"/>
                        </a:rPr>
                        <a:t>杂乱无章的数据</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很难按照一个概念去进行抽取</a:t>
                      </a:r>
                      <a:r>
                        <a:rPr lang="en-US" sz="1600" kern="100" dirty="0">
                          <a:effectLst/>
                          <a:latin typeface="微软雅黑" panose="020B0503020204020204" charset="-122"/>
                          <a:ea typeface="微软雅黑" panose="020B0503020204020204" charset="-122"/>
                        </a:rPr>
                        <a:t>,</a:t>
                      </a:r>
                      <a:r>
                        <a:rPr lang="zh-CN" sz="1600" kern="100" dirty="0">
                          <a:effectLst/>
                          <a:latin typeface="微软雅黑" panose="020B0503020204020204" charset="-122"/>
                          <a:ea typeface="微软雅黑" panose="020B0503020204020204" charset="-122"/>
                        </a:rPr>
                        <a:t>无规律性</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大数据的计算模式</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altLang="en-US" sz="2000" b="1" dirty="0">
                <a:solidFill>
                  <a:schemeClr val="accent6"/>
                </a:solidFill>
                <a:latin typeface="微软雅黑" panose="020B0503020204020204" charset="-122"/>
                <a:ea typeface="微软雅黑" panose="020B0503020204020204" charset="-122"/>
              </a:rPr>
              <a:t> 大数据计算模式</a:t>
            </a:r>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graphicFrame>
        <p:nvGraphicFramePr>
          <p:cNvPr id="4" name="表格 3"/>
          <p:cNvGraphicFramePr>
            <a:graphicFrameLocks noGrp="1"/>
          </p:cNvGraphicFramePr>
          <p:nvPr/>
        </p:nvGraphicFramePr>
        <p:xfrm>
          <a:off x="709254" y="1782560"/>
          <a:ext cx="7874081" cy="2880363"/>
        </p:xfrm>
        <a:graphic>
          <a:graphicData uri="http://schemas.openxmlformats.org/drawingml/2006/table">
            <a:tbl>
              <a:tblPr firstRow="1" firstCol="1" bandRow="1">
                <a:tableStyleId>{5C22544A-7EE6-4342-B048-85BDC9FD1C3A}</a:tableStyleId>
              </a:tblPr>
              <a:tblGrid>
                <a:gridCol w="1711176"/>
                <a:gridCol w="2994553"/>
                <a:gridCol w="3168352"/>
              </a:tblGrid>
              <a:tr h="505795">
                <a:tc>
                  <a:txBody>
                    <a:bodyPr/>
                    <a:lstStyle/>
                    <a:p>
                      <a:pPr algn="ctr"/>
                      <a:r>
                        <a:rPr lang="zh-CN" sz="1600" kern="100" dirty="0">
                          <a:effectLst/>
                          <a:latin typeface="微软雅黑" panose="020B0503020204020204" charset="-122"/>
                          <a:ea typeface="微软雅黑" panose="020B0503020204020204" charset="-122"/>
                        </a:rPr>
                        <a:t>大数据计算模式</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ctr"/>
                      <a:r>
                        <a:rPr lang="zh-CN" sz="1600" kern="100" dirty="0">
                          <a:effectLst/>
                          <a:latin typeface="微软雅黑" panose="020B0503020204020204" charset="-122"/>
                          <a:ea typeface="微软雅黑" panose="020B0503020204020204" charset="-122"/>
                        </a:rPr>
                        <a:t>解决的问题</a:t>
                      </a:r>
                      <a:endParaRPr lang="zh-CN" sz="16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ctr"/>
                      <a:r>
                        <a:rPr lang="zh-CN" sz="1600" kern="100">
                          <a:effectLst/>
                          <a:latin typeface="微软雅黑" panose="020B0503020204020204" charset="-122"/>
                          <a:ea typeface="微软雅黑" panose="020B0503020204020204" charset="-122"/>
                        </a:rPr>
                        <a:t>代表产品</a:t>
                      </a:r>
                      <a:endParaRPr lang="zh-CN" sz="16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505795">
                <a:tc>
                  <a:txBody>
                    <a:bodyPr/>
                    <a:lstStyle/>
                    <a:p>
                      <a:pPr algn="ctr"/>
                      <a:r>
                        <a:rPr lang="zh-CN" sz="1600" kern="100">
                          <a:effectLst/>
                          <a:latin typeface="微软雅黑" panose="020B0503020204020204" charset="-122"/>
                          <a:ea typeface="微软雅黑" panose="020B0503020204020204" charset="-122"/>
                        </a:rPr>
                        <a:t>批处理计算</a:t>
                      </a:r>
                      <a:endParaRPr lang="zh-CN" sz="16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zh-CN" sz="1400" kern="100" dirty="0">
                          <a:effectLst/>
                          <a:latin typeface="微软雅黑" panose="020B0503020204020204" charset="-122"/>
                          <a:ea typeface="微软雅黑" panose="020B0503020204020204" charset="-122"/>
                        </a:rPr>
                        <a:t>针对静态数据进行大规模并行批处理</a:t>
                      </a:r>
                      <a:endParaRPr lang="zh-CN" sz="14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en-US" sz="1400" kern="100">
                          <a:effectLst/>
                          <a:latin typeface="微软雅黑" panose="020B0503020204020204" charset="-122"/>
                          <a:ea typeface="微软雅黑" panose="020B0503020204020204" charset="-122"/>
                        </a:rPr>
                        <a:t>MapReduce</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Spark</a:t>
                      </a:r>
                      <a:r>
                        <a:rPr lang="zh-CN" sz="1400" kern="100">
                          <a:effectLst/>
                          <a:latin typeface="微软雅黑" panose="020B0503020204020204" charset="-122"/>
                          <a:ea typeface="微软雅黑" panose="020B0503020204020204" charset="-122"/>
                        </a:rPr>
                        <a:t>等</a:t>
                      </a:r>
                      <a:endParaRPr lang="zh-CN" sz="14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644637">
                <a:tc>
                  <a:txBody>
                    <a:bodyPr/>
                    <a:lstStyle/>
                    <a:p>
                      <a:pPr algn="ctr"/>
                      <a:r>
                        <a:rPr lang="zh-CN" sz="1600" kern="100">
                          <a:effectLst/>
                          <a:latin typeface="微软雅黑" panose="020B0503020204020204" charset="-122"/>
                          <a:ea typeface="微软雅黑" panose="020B0503020204020204" charset="-122"/>
                        </a:rPr>
                        <a:t>流式计算</a:t>
                      </a:r>
                      <a:endParaRPr lang="zh-CN" sz="16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zh-CN" sz="1400" kern="100">
                          <a:effectLst/>
                          <a:latin typeface="微软雅黑" panose="020B0503020204020204" charset="-122"/>
                          <a:ea typeface="微软雅黑" panose="020B0503020204020204" charset="-122"/>
                        </a:rPr>
                        <a:t>针对流数据的实时计算</a:t>
                      </a:r>
                      <a:endParaRPr lang="zh-CN" sz="14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en-US" sz="1400" kern="100" dirty="0">
                          <a:effectLst/>
                          <a:latin typeface="微软雅黑" panose="020B0503020204020204" charset="-122"/>
                          <a:ea typeface="微软雅黑" panose="020B0503020204020204" charset="-122"/>
                        </a:rPr>
                        <a:t>Storm</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S4</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Flume</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Streams</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Puma</a:t>
                      </a:r>
                      <a:r>
                        <a:rPr lang="zh-CN" sz="1400" kern="100" dirty="0">
                          <a:effectLst/>
                          <a:latin typeface="微软雅黑" panose="020B0503020204020204" charset="-122"/>
                          <a:ea typeface="微软雅黑" panose="020B0503020204020204" charset="-122"/>
                        </a:rPr>
                        <a:t>、</a:t>
                      </a:r>
                      <a:r>
                        <a:rPr lang="en-US" sz="1400" kern="100" dirty="0" err="1">
                          <a:effectLst/>
                          <a:latin typeface="微软雅黑" panose="020B0503020204020204" charset="-122"/>
                          <a:ea typeface="微软雅黑" panose="020B0503020204020204" charset="-122"/>
                        </a:rPr>
                        <a:t>DStream</a:t>
                      </a:r>
                      <a:r>
                        <a:rPr lang="zh-CN" sz="1400" kern="100" dirty="0">
                          <a:effectLst/>
                          <a:latin typeface="微软雅黑" panose="020B0503020204020204" charset="-122"/>
                          <a:ea typeface="微软雅黑" panose="020B0503020204020204" charset="-122"/>
                        </a:rPr>
                        <a:t>、</a:t>
                      </a:r>
                      <a:r>
                        <a:rPr lang="en-US" sz="1400" kern="100" dirty="0" err="1">
                          <a:effectLst/>
                          <a:latin typeface="微软雅黑" panose="020B0503020204020204" charset="-122"/>
                          <a:ea typeface="微软雅黑" panose="020B0503020204020204" charset="-122"/>
                        </a:rPr>
                        <a:t>SuperMario</a:t>
                      </a:r>
                      <a:r>
                        <a:rPr lang="zh-CN" sz="1400" kern="100" dirty="0">
                          <a:effectLst/>
                          <a:latin typeface="微软雅黑" panose="020B0503020204020204" charset="-122"/>
                          <a:ea typeface="微软雅黑" panose="020B0503020204020204" charset="-122"/>
                        </a:rPr>
                        <a:t>等</a:t>
                      </a:r>
                      <a:endParaRPr lang="zh-CN" sz="14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581392">
                <a:tc>
                  <a:txBody>
                    <a:bodyPr/>
                    <a:lstStyle/>
                    <a:p>
                      <a:pPr algn="ctr"/>
                      <a:r>
                        <a:rPr lang="zh-CN" sz="1600" kern="100">
                          <a:effectLst/>
                          <a:latin typeface="微软雅黑" panose="020B0503020204020204" charset="-122"/>
                          <a:ea typeface="微软雅黑" panose="020B0503020204020204" charset="-122"/>
                        </a:rPr>
                        <a:t>图计算</a:t>
                      </a:r>
                      <a:endParaRPr lang="zh-CN" sz="16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zh-CN" sz="1400" kern="100">
                          <a:effectLst/>
                          <a:latin typeface="微软雅黑" panose="020B0503020204020204" charset="-122"/>
                          <a:ea typeface="微软雅黑" panose="020B0503020204020204" charset="-122"/>
                        </a:rPr>
                        <a:t>针对大规模图结构数据的处理</a:t>
                      </a:r>
                      <a:endParaRPr lang="zh-CN" sz="14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en-US" sz="1400" kern="100">
                          <a:effectLst/>
                          <a:latin typeface="微软雅黑" panose="020B0503020204020204" charset="-122"/>
                          <a:ea typeface="微软雅黑" panose="020B0503020204020204" charset="-122"/>
                        </a:rPr>
                        <a:t>Pregel</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GraphX</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Giraph</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PowerGraph</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Hama</a:t>
                      </a:r>
                      <a:r>
                        <a:rPr lang="zh-CN" sz="1400" kern="100">
                          <a:effectLst/>
                          <a:latin typeface="微软雅黑" panose="020B0503020204020204" charset="-122"/>
                          <a:ea typeface="微软雅黑" panose="020B0503020204020204" charset="-122"/>
                        </a:rPr>
                        <a:t>、</a:t>
                      </a:r>
                      <a:r>
                        <a:rPr lang="en-US" sz="1400" kern="100">
                          <a:effectLst/>
                          <a:latin typeface="微软雅黑" panose="020B0503020204020204" charset="-122"/>
                          <a:ea typeface="微软雅黑" panose="020B0503020204020204" charset="-122"/>
                        </a:rPr>
                        <a:t>GoldenOrb</a:t>
                      </a:r>
                      <a:r>
                        <a:rPr lang="zh-CN" sz="1400" kern="100">
                          <a:effectLst/>
                          <a:latin typeface="微软雅黑" panose="020B0503020204020204" charset="-122"/>
                          <a:ea typeface="微软雅黑" panose="020B0503020204020204" charset="-122"/>
                        </a:rPr>
                        <a:t>等</a:t>
                      </a:r>
                      <a:endParaRPr lang="zh-CN" sz="14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r h="642744">
                <a:tc>
                  <a:txBody>
                    <a:bodyPr/>
                    <a:lstStyle/>
                    <a:p>
                      <a:pPr algn="ctr"/>
                      <a:r>
                        <a:rPr lang="zh-CN" sz="1600" kern="100">
                          <a:effectLst/>
                          <a:latin typeface="微软雅黑" panose="020B0503020204020204" charset="-122"/>
                          <a:ea typeface="微软雅黑" panose="020B0503020204020204" charset="-122"/>
                        </a:rPr>
                        <a:t>查询分析计算</a:t>
                      </a:r>
                      <a:endParaRPr lang="zh-CN" sz="16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zh-CN" sz="1400" kern="100">
                          <a:effectLst/>
                          <a:latin typeface="微软雅黑" panose="020B0503020204020204" charset="-122"/>
                          <a:ea typeface="微软雅黑" panose="020B0503020204020204" charset="-122"/>
                        </a:rPr>
                        <a:t>大规模数据的存储管理和查询分析</a:t>
                      </a:r>
                      <a:endParaRPr lang="zh-CN" sz="1400" kern="10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c>
                  <a:txBody>
                    <a:bodyPr/>
                    <a:lstStyle/>
                    <a:p>
                      <a:pPr algn="just"/>
                      <a:r>
                        <a:rPr lang="en-US" sz="1400" kern="100" dirty="0">
                          <a:effectLst/>
                          <a:latin typeface="微软雅黑" panose="020B0503020204020204" charset="-122"/>
                          <a:ea typeface="微软雅黑" panose="020B0503020204020204" charset="-122"/>
                        </a:rPr>
                        <a:t>HBase</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Hive</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Dremel</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Cassandra</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Shark</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Hana</a:t>
                      </a:r>
                      <a:r>
                        <a:rPr lang="zh-CN" sz="1400" kern="100" dirty="0">
                          <a:effectLst/>
                          <a:latin typeface="微软雅黑" panose="020B0503020204020204" charset="-122"/>
                          <a:ea typeface="微软雅黑" panose="020B0503020204020204" charset="-122"/>
                        </a:rPr>
                        <a:t>、</a:t>
                      </a:r>
                      <a:r>
                        <a:rPr lang="en-US" sz="1400" kern="100" dirty="0">
                          <a:effectLst/>
                          <a:latin typeface="微软雅黑" panose="020B0503020204020204" charset="-122"/>
                          <a:ea typeface="微软雅黑" panose="020B0503020204020204" charset="-122"/>
                        </a:rPr>
                        <a:t>Impala</a:t>
                      </a:r>
                      <a:r>
                        <a:rPr lang="zh-CN" sz="1400" kern="100" dirty="0">
                          <a:effectLst/>
                          <a:latin typeface="微软雅黑" panose="020B0503020204020204" charset="-122"/>
                          <a:ea typeface="微软雅黑" panose="020B0503020204020204" charset="-122"/>
                        </a:rPr>
                        <a:t>等</a:t>
                      </a:r>
                      <a:endParaRPr lang="zh-CN" sz="1400" kern="100" dirty="0">
                        <a:effectLst/>
                        <a:latin typeface="微软雅黑" panose="020B0503020204020204" charset="-122"/>
                        <a:ea typeface="微软雅黑" panose="020B0503020204020204"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大数据的处理与分析</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 （一）大数据的处理流程</a:t>
            </a:r>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sp>
        <p:nvSpPr>
          <p:cNvPr id="17" name="Rectangle 12"/>
          <p:cNvSpPr>
            <a:spLocks noChangeArrowheads="1"/>
          </p:cNvSpPr>
          <p:nvPr/>
        </p:nvSpPr>
        <p:spPr bwMode="auto">
          <a:xfrm>
            <a:off x="1331640" y="217594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8" name="图示 27"/>
          <p:cNvGraphicFramePr/>
          <p:nvPr/>
        </p:nvGraphicFramePr>
        <p:xfrm>
          <a:off x="1547664" y="2118871"/>
          <a:ext cx="3624064" cy="2248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图示 17"/>
          <p:cNvGraphicFramePr/>
          <p:nvPr/>
        </p:nvGraphicFramePr>
        <p:xfrm>
          <a:off x="411731" y="2310212"/>
          <a:ext cx="8412549" cy="1080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大数据的处理与分析</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 （二）大数据分析的类型</a:t>
            </a:r>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graphicFrame>
        <p:nvGraphicFramePr>
          <p:cNvPr id="9" name="图示 8"/>
          <p:cNvGraphicFramePr/>
          <p:nvPr/>
        </p:nvGraphicFramePr>
        <p:xfrm>
          <a:off x="723831" y="1868555"/>
          <a:ext cx="2952328" cy="2728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p:cNvPicPr>
            <a:picLocks noChangeAspect="1"/>
          </p:cNvPicPr>
          <p:nvPr/>
        </p:nvPicPr>
        <p:blipFill rotWithShape="1">
          <a:blip r:embed="rId7"/>
          <a:srcRect l="18081" r="3565"/>
          <a:stretch>
            <a:fillRect/>
          </a:stretch>
        </p:blipFill>
        <p:spPr>
          <a:xfrm>
            <a:off x="3875348" y="2144114"/>
            <a:ext cx="4680520" cy="21778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大数据时代的思维变革</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2452950" y="1646555"/>
          <a:ext cx="4344144" cy="2608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1016" y="1489023"/>
            <a:ext cx="9155015" cy="659130"/>
          </a:xfrm>
          <a:prstGeom prst="rect">
            <a:avLst/>
          </a:prstGeom>
          <a:noFill/>
        </p:spPr>
        <p:txBody>
          <a:bodyPr wrap="square" lIns="68580" tIns="34290" rIns="68580" bIns="34290" rtlCol="0">
            <a:spAutoFit/>
          </a:bodyPr>
          <a:lstStyle/>
          <a:p>
            <a:pPr algn="ctr">
              <a:lnSpc>
                <a:spcPct val="120000"/>
              </a:lnSpc>
            </a:pPr>
            <a:r>
              <a:rPr lang="zh-CN" altLang="en-US" sz="32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任务二 大数据的提出、演化和发展历程</a:t>
            </a:r>
            <a:endParaRPr lang="zh-CN" altLang="en-US" sz="20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主讲教师：许珊</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339752" y="1396581"/>
            <a:ext cx="5082453" cy="73656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大数据的提出与演化</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339752" y="3003798"/>
            <a:ext cx="5153983" cy="73619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大数据在中国</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2339752" y="2206110"/>
            <a:ext cx="5187533" cy="736193"/>
            <a:chOff x="2987824" y="2192914"/>
            <a:chExt cx="5203825" cy="738876"/>
          </a:xfrm>
        </p:grpSpPr>
        <p:grpSp>
          <p:nvGrpSpPr>
            <p:cNvPr id="42" name="组合 41"/>
            <p:cNvGrpSpPr/>
            <p:nvPr/>
          </p:nvGrpSpPr>
          <p:grpSpPr>
            <a:xfrm>
              <a:off x="2987824" y="2192914"/>
              <a:ext cx="738875" cy="738876"/>
              <a:chOff x="2498710" y="2311467"/>
              <a:chExt cx="1748840" cy="1748840"/>
            </a:xfrm>
          </p:grpSpPr>
          <p:sp>
            <p:nvSpPr>
              <p:cNvPr id="45" name="椭圆 44"/>
              <p:cNvSpPr/>
              <p:nvPr>
                <p:custDataLst>
                  <p:tags r:id="rId1"/>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46" name="椭圆 45"/>
              <p:cNvSpPr/>
              <p:nvPr>
                <p:custDataLst>
                  <p:tags r:id="rId2"/>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43" name="文本框 8"/>
            <p:cNvSpPr txBox="1"/>
            <p:nvPr>
              <p:custDataLst>
                <p:tags r:id="rId3"/>
              </p:custDataLst>
            </p:nvPr>
          </p:nvSpPr>
          <p:spPr>
            <a:xfrm>
              <a:off x="3906034" y="2331344"/>
              <a:ext cx="4285615"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大数据的发展历程</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44" name="直接连接符 43"/>
            <p:cNvCxnSpPr/>
            <p:nvPr>
              <p:custDataLst>
                <p:tags r:id="rId4"/>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大数据的提出与演化</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 （一）大数据的提出与探讨</a:t>
            </a:r>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885592" y="2007841"/>
            <a:ext cx="7521406" cy="2264851"/>
          </a:xfrm>
          <a:prstGeom prst="rect">
            <a:avLst/>
          </a:prstGeom>
          <a:noFill/>
        </p:spPr>
        <p:txBody>
          <a:bodyPr wrap="square">
            <a:spAutoFit/>
          </a:bodyPr>
          <a:lstStyle/>
          <a:p>
            <a:pPr>
              <a:lnSpc>
                <a:spcPct val="150000"/>
              </a:lnSpc>
            </a:pPr>
            <a:r>
              <a:rPr lang="zh-CN" altLang="en-US" sz="1600" dirty="0">
                <a:latin typeface="微软雅黑" panose="020B0503020204020204" charset="-122"/>
                <a:ea typeface="微软雅黑" panose="020B0503020204020204" charset="-122"/>
              </a:rPr>
              <a:t>       早在</a:t>
            </a:r>
            <a:r>
              <a:rPr lang="en-US" altLang="zh-CN" sz="1600" dirty="0">
                <a:latin typeface="微软雅黑" panose="020B0503020204020204" charset="-122"/>
                <a:ea typeface="微软雅黑" panose="020B0503020204020204" charset="-122"/>
              </a:rPr>
              <a:t>1980</a:t>
            </a:r>
            <a:r>
              <a:rPr lang="zh-CN" altLang="en-US" sz="1600" dirty="0">
                <a:latin typeface="微软雅黑" panose="020B0503020204020204" charset="-122"/>
                <a:ea typeface="微软雅黑" panose="020B0503020204020204" charset="-122"/>
              </a:rPr>
              <a:t>年，著名未来学家阿尔文</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托夫勒</a:t>
            </a:r>
            <a:r>
              <a:rPr lang="en-US" altLang="zh-CN" sz="1600" dirty="0">
                <a:latin typeface="微软雅黑" panose="020B0503020204020204" charset="-122"/>
                <a:ea typeface="微软雅黑" panose="020B0503020204020204" charset="-122"/>
              </a:rPr>
              <a:t>(Alvin Toffler</a:t>
            </a:r>
            <a:r>
              <a:rPr lang="zh-CN" altLang="en-US" sz="1600" dirty="0">
                <a:latin typeface="微软雅黑" panose="020B0503020204020204" charset="-122"/>
                <a:ea typeface="微软雅黑" panose="020B0503020204020204" charset="-122"/>
              </a:rPr>
              <a:t>）在</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第三次浪潮</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一书中将大数据盛赞为 “第三次浪潮的华彩乐章”。</a:t>
            </a:r>
            <a:endParaRPr lang="zh-CN" altLang="en-US"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       “大数据”这一概念最早公开出现于</a:t>
            </a:r>
            <a:r>
              <a:rPr lang="en-US" altLang="zh-CN" sz="1600" dirty="0">
                <a:latin typeface="微软雅黑" panose="020B0503020204020204" charset="-122"/>
                <a:ea typeface="微软雅黑" panose="020B0503020204020204" charset="-122"/>
              </a:rPr>
              <a:t>1998</a:t>
            </a:r>
            <a:r>
              <a:rPr lang="zh-CN" altLang="en-US" sz="1600" dirty="0">
                <a:latin typeface="微软雅黑" panose="020B0503020204020204" charset="-122"/>
                <a:ea typeface="微软雅黑" panose="020B0503020204020204" charset="-122"/>
              </a:rPr>
              <a:t>年，美国高性能计算公司</a:t>
            </a:r>
            <a:r>
              <a:rPr lang="en-US" altLang="zh-CN" sz="1600" dirty="0">
                <a:latin typeface="微软雅黑" panose="020B0503020204020204" charset="-122"/>
                <a:ea typeface="微软雅黑" panose="020B0503020204020204" charset="-122"/>
              </a:rPr>
              <a:t>SGI</a:t>
            </a:r>
            <a:r>
              <a:rPr lang="zh-CN" altLang="en-US" sz="1600" dirty="0">
                <a:latin typeface="微软雅黑" panose="020B0503020204020204" charset="-122"/>
                <a:ea typeface="微软雅黑" panose="020B0503020204020204" charset="-122"/>
              </a:rPr>
              <a:t>的首席科学家约翰</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马西（</a:t>
            </a:r>
            <a:r>
              <a:rPr lang="en-US" altLang="zh-CN" sz="1600" dirty="0">
                <a:latin typeface="微软雅黑" panose="020B0503020204020204" charset="-122"/>
                <a:ea typeface="微软雅黑" panose="020B0503020204020204" charset="-122"/>
              </a:rPr>
              <a:t>John </a:t>
            </a:r>
            <a:r>
              <a:rPr lang="en-US" altLang="zh-CN" sz="1600" dirty="0" err="1">
                <a:latin typeface="微软雅黑" panose="020B0503020204020204" charset="-122"/>
                <a:ea typeface="微软雅黑" panose="020B0503020204020204" charset="-122"/>
              </a:rPr>
              <a:t>Mashey</a:t>
            </a:r>
            <a:r>
              <a:rPr lang="zh-CN" altLang="en-US" sz="1600" dirty="0">
                <a:latin typeface="微软雅黑" panose="020B0503020204020204" charset="-122"/>
                <a:ea typeface="微软雅黑" panose="020B0503020204020204" charset="-122"/>
              </a:rPr>
              <a:t>）在一个国际会议报告中指出：随着数据量的快速增长，必将出现数据难理解、难获取、难处理和难组织等四个难题，并用“</a:t>
            </a:r>
            <a:r>
              <a:rPr lang="en-US" altLang="zh-CN" sz="1600" dirty="0">
                <a:latin typeface="微软雅黑" panose="020B0503020204020204" charset="-122"/>
                <a:ea typeface="微软雅黑" panose="020B0503020204020204" charset="-122"/>
              </a:rPr>
              <a:t>Big Data</a:t>
            </a:r>
            <a:r>
              <a:rPr lang="zh-CN" altLang="en-US" sz="1600" dirty="0">
                <a:latin typeface="微软雅黑" panose="020B0503020204020204" charset="-122"/>
                <a:ea typeface="微软雅黑" panose="020B0503020204020204" charset="-122"/>
              </a:rPr>
              <a:t>（大数据）”来描述这一挑战，在计算领域引发思考。</a:t>
            </a:r>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大数据的提出与演化</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（二）大数据的演化</a:t>
            </a:r>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739077" y="1952832"/>
            <a:ext cx="7793363" cy="2634183"/>
          </a:xfrm>
          <a:prstGeom prst="rect">
            <a:avLst/>
          </a:prstGeom>
          <a:noFill/>
        </p:spPr>
        <p:txBody>
          <a:bodyPr wrap="square">
            <a:spAutoFit/>
          </a:bodyPr>
          <a:lstStyle/>
          <a:p>
            <a:pPr algn="just">
              <a:lnSpc>
                <a:spcPct val="150000"/>
              </a:lnSpc>
            </a:pPr>
            <a:r>
              <a:rPr lang="zh-CN" altLang="en-US" sz="1600" dirty="0">
                <a:latin typeface="微软雅黑" panose="020B0503020204020204" charset="-122"/>
                <a:ea typeface="微软雅黑" panose="020B0503020204020204" charset="-122"/>
              </a:rPr>
              <a:t>       信息化已经历了两次高速发展的浪潮，始于上世纪</a:t>
            </a:r>
            <a:r>
              <a:rPr lang="en-US" altLang="zh-CN" sz="1600" dirty="0">
                <a:latin typeface="微软雅黑" panose="020B0503020204020204" charset="-122"/>
                <a:ea typeface="微软雅黑" panose="020B0503020204020204" charset="-122"/>
              </a:rPr>
              <a:t>80</a:t>
            </a:r>
            <a:r>
              <a:rPr lang="zh-CN" altLang="en-US" sz="1600" dirty="0">
                <a:latin typeface="微软雅黑" panose="020B0503020204020204" charset="-122"/>
                <a:ea typeface="微软雅黑" panose="020B0503020204020204" charset="-122"/>
              </a:rPr>
              <a:t>年代，随个人计算机大规模普及应用所带来的以单机应用为主要特征的数字化（信息化</a:t>
            </a:r>
            <a:r>
              <a:rPr lang="en-US" altLang="zh-CN" sz="1600" dirty="0">
                <a:latin typeface="微软雅黑" panose="020B0503020204020204" charset="-122"/>
                <a:ea typeface="微软雅黑" panose="020B0503020204020204" charset="-122"/>
              </a:rPr>
              <a:t>1.0</a:t>
            </a:r>
            <a:r>
              <a:rPr lang="zh-CN" altLang="en-US" sz="1600" dirty="0">
                <a:latin typeface="微软雅黑" panose="020B0503020204020204" charset="-122"/>
                <a:ea typeface="微软雅黑" panose="020B0503020204020204" charset="-122"/>
              </a:rPr>
              <a:t>），及始于上世纪</a:t>
            </a:r>
            <a:r>
              <a:rPr lang="en-US" altLang="zh-CN" sz="1600" dirty="0">
                <a:latin typeface="微软雅黑" panose="020B0503020204020204" charset="-122"/>
                <a:ea typeface="微软雅黑" panose="020B0503020204020204" charset="-122"/>
              </a:rPr>
              <a:t>90</a:t>
            </a:r>
            <a:r>
              <a:rPr lang="zh-CN" altLang="en-US" sz="1600" dirty="0">
                <a:latin typeface="微软雅黑" panose="020B0503020204020204" charset="-122"/>
                <a:ea typeface="微软雅黑" panose="020B0503020204020204" charset="-122"/>
              </a:rPr>
              <a:t>年代中期，随互联网大规模商用进程所推动的以联网应用为主要特征的网络化（信息化</a:t>
            </a:r>
            <a:r>
              <a:rPr lang="en-US" altLang="zh-CN" sz="1600" dirty="0">
                <a:latin typeface="微软雅黑" panose="020B0503020204020204" charset="-122"/>
                <a:ea typeface="微软雅黑" panose="020B0503020204020204" charset="-122"/>
              </a:rPr>
              <a:t>2.0</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algn="just">
              <a:lnSpc>
                <a:spcPct val="150000"/>
              </a:lnSpc>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当前，我们正在进入以数据的深度挖掘和融合应用为主要特征的智能化阶段（信息化</a:t>
            </a:r>
            <a:r>
              <a:rPr lang="en-US" altLang="zh-CN" sz="1600" dirty="0">
                <a:latin typeface="微软雅黑" panose="020B0503020204020204" charset="-122"/>
                <a:ea typeface="微软雅黑" panose="020B0503020204020204" charset="-122"/>
              </a:rPr>
              <a:t>3.0</a:t>
            </a:r>
            <a:r>
              <a:rPr lang="zh-CN" altLang="en-US" sz="1600" dirty="0">
                <a:latin typeface="微软雅黑" panose="020B0503020204020204" charset="-122"/>
                <a:ea typeface="微软雅黑" panose="020B0503020204020204" charset="-122"/>
              </a:rPr>
              <a:t>）。在“人机物”三元融合的大背景下，以“万物均需互联、一切皆可编程”为目标，数字化、网络化和智能化呈融合发展新态势。</a:t>
            </a:r>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45720" y="1489075"/>
            <a:ext cx="9426575" cy="677545"/>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走进金融大数据新天地</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11016" y="2402392"/>
            <a:ext cx="9155015"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主讲教师：许珊、刘志敏</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大数据的发展历程</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hape 1624"/>
          <p:cNvSpPr/>
          <p:nvPr/>
        </p:nvSpPr>
        <p:spPr>
          <a:xfrm>
            <a:off x="2363085" y="1851670"/>
            <a:ext cx="4766891" cy="2710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2">
              <a:lumMod val="60000"/>
              <a:lumOff val="40000"/>
            </a:schemeClr>
          </a:solidFill>
          <a:ln w="12700">
            <a:miter lim="400000"/>
          </a:ln>
        </p:spPr>
        <p:txBody>
          <a:bodyPr lIns="0" tIns="0" rIns="0" bIns="0"/>
          <a:lstStyle/>
          <a:p>
            <a:pPr lvl="0"/>
            <a:endParaRPr sz="1200" b="1">
              <a:latin typeface="微软雅黑" panose="020B0503020204020204" charset="-122"/>
              <a:ea typeface="微软雅黑" panose="020B0503020204020204" charset="-122"/>
            </a:endParaRPr>
          </a:p>
        </p:txBody>
      </p:sp>
      <p:sp>
        <p:nvSpPr>
          <p:cNvPr id="8" name="Text Placeholder 3"/>
          <p:cNvSpPr txBox="1"/>
          <p:nvPr/>
        </p:nvSpPr>
        <p:spPr>
          <a:xfrm>
            <a:off x="12317" y="2346016"/>
            <a:ext cx="3248483"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600" b="1" dirty="0">
                <a:solidFill>
                  <a:schemeClr val="tx1">
                    <a:lumMod val="75000"/>
                    <a:lumOff val="25000"/>
                  </a:schemeClr>
                </a:solidFill>
                <a:latin typeface="微软雅黑" panose="020B0503020204020204" charset="-122"/>
                <a:ea typeface="微软雅黑" panose="020B0503020204020204" charset="-122"/>
              </a:rPr>
              <a:t>萌芽时期</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marL="0" indent="0" algn="r">
              <a:buNone/>
            </a:pP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20</a:t>
            </a:r>
            <a:r>
              <a:rPr lang="zh-CN" altLang="en-US" sz="1600" b="1" dirty="0">
                <a:solidFill>
                  <a:schemeClr val="tx1">
                    <a:lumMod val="75000"/>
                    <a:lumOff val="25000"/>
                  </a:schemeClr>
                </a:solidFill>
                <a:latin typeface="微软雅黑" panose="020B0503020204020204" charset="-122"/>
                <a:ea typeface="微软雅黑" panose="020B0503020204020204" charset="-122"/>
              </a:rPr>
              <a:t>世纪</a:t>
            </a:r>
            <a:r>
              <a:rPr lang="en-US" altLang="zh-CN" sz="1600" b="1" dirty="0">
                <a:solidFill>
                  <a:schemeClr val="tx1">
                    <a:lumMod val="75000"/>
                    <a:lumOff val="25000"/>
                  </a:schemeClr>
                </a:solidFill>
                <a:latin typeface="微软雅黑" panose="020B0503020204020204" charset="-122"/>
                <a:ea typeface="微软雅黑" panose="020B0503020204020204" charset="-122"/>
              </a:rPr>
              <a:t>90</a:t>
            </a:r>
            <a:r>
              <a:rPr lang="zh-CN" altLang="en-US" sz="1600" b="1" dirty="0">
                <a:solidFill>
                  <a:schemeClr val="tx1">
                    <a:lumMod val="75000"/>
                    <a:lumOff val="25000"/>
                  </a:schemeClr>
                </a:solidFill>
                <a:latin typeface="微软雅黑" panose="020B0503020204020204" charset="-122"/>
                <a:ea typeface="微软雅黑" panose="020B0503020204020204" charset="-122"/>
              </a:rPr>
              <a:t>年代至</a:t>
            </a:r>
            <a:r>
              <a:rPr lang="en-US" altLang="zh-CN" sz="1600" b="1" dirty="0">
                <a:solidFill>
                  <a:schemeClr val="tx1">
                    <a:lumMod val="75000"/>
                    <a:lumOff val="25000"/>
                  </a:schemeClr>
                </a:solidFill>
                <a:latin typeface="微软雅黑" panose="020B0503020204020204" charset="-122"/>
                <a:ea typeface="微软雅黑" panose="020B0503020204020204" charset="-122"/>
              </a:rPr>
              <a:t>21</a:t>
            </a:r>
            <a:r>
              <a:rPr lang="zh-CN" altLang="en-US" sz="1600" b="1" dirty="0">
                <a:solidFill>
                  <a:schemeClr val="tx1">
                    <a:lumMod val="75000"/>
                    <a:lumOff val="25000"/>
                  </a:schemeClr>
                </a:solidFill>
                <a:latin typeface="微软雅黑" panose="020B0503020204020204" charset="-122"/>
                <a:ea typeface="微软雅黑" panose="020B0503020204020204" charset="-122"/>
              </a:rPr>
              <a:t>世纪初）</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10" name="Shape 1626"/>
          <p:cNvSpPr/>
          <p:nvPr/>
        </p:nvSpPr>
        <p:spPr>
          <a:xfrm flipV="1">
            <a:off x="2827972" y="3037925"/>
            <a:ext cx="1" cy="1040216"/>
          </a:xfrm>
          <a:prstGeom prst="line">
            <a:avLst/>
          </a:prstGeom>
          <a:ln w="12700">
            <a:solidFill>
              <a:srgbClr val="A6AAA9"/>
            </a:solidFill>
            <a:miter lim="400000"/>
          </a:ln>
        </p:spPr>
        <p:txBody>
          <a:bodyPr lIns="19050" tIns="19050" rIns="19050" bIns="19050" anchor="ctr"/>
          <a:lstStyle/>
          <a:p>
            <a:pPr lvl="0"/>
            <a:endParaRPr sz="1200" b="1">
              <a:latin typeface="微软雅黑" panose="020B0503020204020204" charset="-122"/>
              <a:ea typeface="微软雅黑" panose="020B0503020204020204" charset="-122"/>
            </a:endParaRPr>
          </a:p>
        </p:txBody>
      </p:sp>
      <p:sp>
        <p:nvSpPr>
          <p:cNvPr id="12" name="Shape 1628"/>
          <p:cNvSpPr/>
          <p:nvPr/>
        </p:nvSpPr>
        <p:spPr>
          <a:xfrm flipV="1">
            <a:off x="4065788" y="1638248"/>
            <a:ext cx="0" cy="1626896"/>
          </a:xfrm>
          <a:prstGeom prst="line">
            <a:avLst/>
          </a:prstGeom>
          <a:ln w="12700">
            <a:solidFill>
              <a:srgbClr val="A6AAA9"/>
            </a:solidFill>
            <a:miter lim="400000"/>
          </a:ln>
        </p:spPr>
        <p:txBody>
          <a:bodyPr lIns="19050" tIns="19050" rIns="19050" bIns="19050" anchor="ctr"/>
          <a:lstStyle/>
          <a:p>
            <a:pPr lvl="0"/>
            <a:endParaRPr sz="1200" b="1">
              <a:latin typeface="微软雅黑" panose="020B0503020204020204" charset="-122"/>
              <a:ea typeface="微软雅黑" panose="020B0503020204020204" charset="-122"/>
            </a:endParaRPr>
          </a:p>
        </p:txBody>
      </p:sp>
      <p:sp>
        <p:nvSpPr>
          <p:cNvPr id="13" name="Shape 1629"/>
          <p:cNvSpPr/>
          <p:nvPr/>
        </p:nvSpPr>
        <p:spPr>
          <a:xfrm flipV="1">
            <a:off x="5520421" y="2835175"/>
            <a:ext cx="1" cy="1020713"/>
          </a:xfrm>
          <a:prstGeom prst="line">
            <a:avLst/>
          </a:prstGeom>
          <a:ln w="12700">
            <a:solidFill>
              <a:srgbClr val="A6AAA9"/>
            </a:solidFill>
            <a:miter lim="400000"/>
          </a:ln>
        </p:spPr>
        <p:txBody>
          <a:bodyPr lIns="19050" tIns="19050" rIns="19050" bIns="19050" anchor="ctr"/>
          <a:lstStyle/>
          <a:p>
            <a:pPr lvl="0"/>
            <a:endParaRPr sz="1200" b="1">
              <a:latin typeface="微软雅黑" panose="020B0503020204020204" charset="-122"/>
              <a:ea typeface="微软雅黑" panose="020B0503020204020204" charset="-122"/>
            </a:endParaRPr>
          </a:p>
        </p:txBody>
      </p:sp>
      <p:sp>
        <p:nvSpPr>
          <p:cNvPr id="14" name="Shape 1630"/>
          <p:cNvSpPr/>
          <p:nvPr/>
        </p:nvSpPr>
        <p:spPr>
          <a:xfrm>
            <a:off x="2669444" y="2880719"/>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200" b="1">
              <a:latin typeface="微软雅黑" panose="020B0503020204020204" charset="-122"/>
              <a:ea typeface="微软雅黑" panose="020B0503020204020204" charset="-122"/>
            </a:endParaRPr>
          </a:p>
        </p:txBody>
      </p:sp>
      <p:sp>
        <p:nvSpPr>
          <p:cNvPr id="16" name="Shape 1642"/>
          <p:cNvSpPr/>
          <p:nvPr/>
        </p:nvSpPr>
        <p:spPr>
          <a:xfrm>
            <a:off x="3899620" y="1495914"/>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200" b="1">
              <a:latin typeface="微软雅黑" panose="020B0503020204020204" charset="-122"/>
              <a:ea typeface="微软雅黑" panose="020B0503020204020204" charset="-122"/>
            </a:endParaRPr>
          </a:p>
        </p:txBody>
      </p:sp>
      <p:sp>
        <p:nvSpPr>
          <p:cNvPr id="17" name="Shape 1648"/>
          <p:cNvSpPr/>
          <p:nvPr/>
        </p:nvSpPr>
        <p:spPr>
          <a:xfrm>
            <a:off x="5360559" y="3727607"/>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200" b="1">
              <a:latin typeface="微软雅黑" panose="020B0503020204020204" charset="-122"/>
              <a:ea typeface="微软雅黑" panose="020B0503020204020204" charset="-122"/>
            </a:endParaRPr>
          </a:p>
        </p:txBody>
      </p:sp>
      <p:sp>
        <p:nvSpPr>
          <p:cNvPr id="18" name="Shape 1653"/>
          <p:cNvSpPr/>
          <p:nvPr/>
        </p:nvSpPr>
        <p:spPr>
          <a:xfrm>
            <a:off x="2784642" y="4040977"/>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200" b="1">
              <a:latin typeface="微软雅黑" panose="020B0503020204020204" charset="-122"/>
              <a:ea typeface="微软雅黑" panose="020B0503020204020204" charset="-122"/>
            </a:endParaRPr>
          </a:p>
        </p:txBody>
      </p:sp>
      <p:sp>
        <p:nvSpPr>
          <p:cNvPr id="20" name="Shape 1655"/>
          <p:cNvSpPr/>
          <p:nvPr/>
        </p:nvSpPr>
        <p:spPr>
          <a:xfrm>
            <a:off x="3979135" y="3217190"/>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200" b="1">
              <a:latin typeface="微软雅黑" panose="020B0503020204020204" charset="-122"/>
              <a:ea typeface="微软雅黑" panose="020B0503020204020204" charset="-122"/>
            </a:endParaRPr>
          </a:p>
        </p:txBody>
      </p:sp>
      <p:sp>
        <p:nvSpPr>
          <p:cNvPr id="21" name="Shape 1656"/>
          <p:cNvSpPr/>
          <p:nvPr/>
        </p:nvSpPr>
        <p:spPr>
          <a:xfrm>
            <a:off x="5410928" y="2730141"/>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200" b="1">
              <a:latin typeface="微软雅黑" panose="020B0503020204020204" charset="-122"/>
              <a:ea typeface="微软雅黑" panose="020B0503020204020204" charset="-122"/>
            </a:endParaRPr>
          </a:p>
        </p:txBody>
      </p:sp>
      <p:sp>
        <p:nvSpPr>
          <p:cNvPr id="25" name="Text Placeholder 3"/>
          <p:cNvSpPr txBox="1"/>
          <p:nvPr/>
        </p:nvSpPr>
        <p:spPr>
          <a:xfrm>
            <a:off x="4373084" y="1517957"/>
            <a:ext cx="2925206"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charset="-122"/>
                <a:ea typeface="微软雅黑" panose="020B0503020204020204" charset="-122"/>
              </a:rPr>
              <a:t>发展时期（</a:t>
            </a:r>
            <a:r>
              <a:rPr lang="en-US" altLang="zh-CN" sz="1600" b="1" dirty="0">
                <a:solidFill>
                  <a:schemeClr val="tx1">
                    <a:lumMod val="75000"/>
                    <a:lumOff val="25000"/>
                  </a:schemeClr>
                </a:solidFill>
                <a:latin typeface="微软雅黑" panose="020B0503020204020204" charset="-122"/>
                <a:ea typeface="微软雅黑" panose="020B0503020204020204" charset="-122"/>
              </a:rPr>
              <a:t>21</a:t>
            </a:r>
            <a:r>
              <a:rPr lang="zh-CN" altLang="en-US" sz="1600" b="1" dirty="0">
                <a:solidFill>
                  <a:schemeClr val="tx1">
                    <a:lumMod val="75000"/>
                    <a:lumOff val="25000"/>
                  </a:schemeClr>
                </a:solidFill>
                <a:latin typeface="微软雅黑" panose="020B0503020204020204" charset="-122"/>
                <a:ea typeface="微软雅黑" panose="020B0503020204020204" charset="-122"/>
              </a:rPr>
              <a:t>世纪初至</a:t>
            </a:r>
            <a:r>
              <a:rPr lang="en-US" altLang="zh-CN" sz="1600" b="1" dirty="0">
                <a:solidFill>
                  <a:schemeClr val="tx1">
                    <a:lumMod val="75000"/>
                    <a:lumOff val="25000"/>
                  </a:schemeClr>
                </a:solidFill>
                <a:latin typeface="微软雅黑" panose="020B0503020204020204" charset="-122"/>
                <a:ea typeface="微软雅黑" panose="020B0503020204020204" charset="-122"/>
              </a:rPr>
              <a:t>2010</a:t>
            </a:r>
            <a:r>
              <a:rPr lang="zh-CN" altLang="en-US" sz="1600" b="1" dirty="0">
                <a:solidFill>
                  <a:schemeClr val="tx1">
                    <a:lumMod val="75000"/>
                    <a:lumOff val="25000"/>
                  </a:schemeClr>
                </a:solidFill>
                <a:latin typeface="微软雅黑" panose="020B0503020204020204" charset="-122"/>
                <a:ea typeface="微软雅黑" panose="020B0503020204020204" charset="-122"/>
              </a:rPr>
              <a:t>年）</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27" name="Text Placeholder 3"/>
          <p:cNvSpPr txBox="1"/>
          <p:nvPr/>
        </p:nvSpPr>
        <p:spPr>
          <a:xfrm>
            <a:off x="5835687" y="3748337"/>
            <a:ext cx="2331188"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charset="-122"/>
                <a:ea typeface="微软雅黑" panose="020B0503020204020204" charset="-122"/>
              </a:rPr>
              <a:t>兴盛时期（</a:t>
            </a:r>
            <a:r>
              <a:rPr lang="en-US" altLang="zh-CN" sz="1600" b="1" dirty="0">
                <a:solidFill>
                  <a:schemeClr val="tx1">
                    <a:lumMod val="75000"/>
                    <a:lumOff val="25000"/>
                  </a:schemeClr>
                </a:solidFill>
                <a:latin typeface="微软雅黑" panose="020B0503020204020204" charset="-122"/>
                <a:ea typeface="微软雅黑" panose="020B0503020204020204" charset="-122"/>
              </a:rPr>
              <a:t>2011</a:t>
            </a:r>
            <a:r>
              <a:rPr lang="zh-CN" altLang="en-US" sz="1600" b="1" dirty="0">
                <a:solidFill>
                  <a:schemeClr val="tx1">
                    <a:lumMod val="75000"/>
                    <a:lumOff val="25000"/>
                  </a:schemeClr>
                </a:solidFill>
                <a:latin typeface="微软雅黑" panose="020B0503020204020204" charset="-122"/>
                <a:ea typeface="微软雅黑" panose="020B0503020204020204" charset="-122"/>
              </a:rPr>
              <a:t>年至今）</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29" name="Text Placeholder 4"/>
          <p:cNvSpPr txBox="1"/>
          <p:nvPr/>
        </p:nvSpPr>
        <p:spPr>
          <a:xfrm>
            <a:off x="2731544" y="2933908"/>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微软雅黑" panose="020B0503020204020204" charset="-122"/>
                <a:ea typeface="微软雅黑" panose="020B0503020204020204" charset="-122"/>
              </a:rPr>
              <a:t>01</a:t>
            </a:r>
            <a:endParaRPr lang="id-ID" sz="1200" b="1" dirty="0">
              <a:solidFill>
                <a:srgbClr val="FCFCFC"/>
              </a:solidFill>
              <a:latin typeface="微软雅黑" panose="020B0503020204020204" charset="-122"/>
              <a:ea typeface="微软雅黑" panose="020B0503020204020204" charset="-122"/>
            </a:endParaRPr>
          </a:p>
        </p:txBody>
      </p:sp>
      <p:sp>
        <p:nvSpPr>
          <p:cNvPr id="31" name="Text Placeholder 4"/>
          <p:cNvSpPr txBox="1"/>
          <p:nvPr/>
        </p:nvSpPr>
        <p:spPr>
          <a:xfrm>
            <a:off x="3964559" y="1538549"/>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微软雅黑" panose="020B0503020204020204" charset="-122"/>
                <a:ea typeface="微软雅黑" panose="020B0503020204020204" charset="-122"/>
              </a:rPr>
              <a:t>0</a:t>
            </a:r>
            <a:r>
              <a:rPr lang="en-US" sz="1200" b="1" dirty="0">
                <a:solidFill>
                  <a:srgbClr val="FCFCFC"/>
                </a:solidFill>
                <a:latin typeface="微软雅黑" panose="020B0503020204020204" charset="-122"/>
                <a:ea typeface="微软雅黑" panose="020B0503020204020204" charset="-122"/>
              </a:rPr>
              <a:t>2</a:t>
            </a:r>
            <a:endParaRPr lang="id-ID" sz="1200" b="1" dirty="0">
              <a:solidFill>
                <a:srgbClr val="FCFCFC"/>
              </a:solidFill>
              <a:latin typeface="微软雅黑" panose="020B0503020204020204" charset="-122"/>
              <a:ea typeface="微软雅黑" panose="020B0503020204020204" charset="-122"/>
            </a:endParaRPr>
          </a:p>
        </p:txBody>
      </p:sp>
      <p:sp>
        <p:nvSpPr>
          <p:cNvPr id="32" name="Text Placeholder 4"/>
          <p:cNvSpPr txBox="1"/>
          <p:nvPr/>
        </p:nvSpPr>
        <p:spPr>
          <a:xfrm>
            <a:off x="5422661" y="378572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200" b="1" dirty="0">
                <a:solidFill>
                  <a:srgbClr val="FCFCFC"/>
                </a:solidFill>
                <a:latin typeface="微软雅黑" panose="020B0503020204020204" charset="-122"/>
                <a:ea typeface="微软雅黑" panose="020B0503020204020204" charset="-122"/>
              </a:rPr>
              <a:t>0</a:t>
            </a:r>
            <a:r>
              <a:rPr lang="en-US" sz="1200" b="1" dirty="0">
                <a:solidFill>
                  <a:srgbClr val="FCFCFC"/>
                </a:solidFill>
                <a:latin typeface="微软雅黑" panose="020B0503020204020204" charset="-122"/>
                <a:ea typeface="微软雅黑" panose="020B0503020204020204" charset="-122"/>
              </a:rPr>
              <a:t>3</a:t>
            </a:r>
            <a:endParaRPr lang="id-ID" sz="1200" b="1" dirty="0">
              <a:solidFill>
                <a:srgbClr val="FCFCFC"/>
              </a:solidFill>
              <a:latin typeface="微软雅黑" panose="020B0503020204020204" charset="-122"/>
              <a:ea typeface="微软雅黑" panose="020B0503020204020204" charset="-122"/>
            </a:endParaRPr>
          </a:p>
        </p:txBody>
      </p:sp>
      <p:sp>
        <p:nvSpPr>
          <p:cNvPr id="33" name="Shape 1625"/>
          <p:cNvSpPr/>
          <p:nvPr/>
        </p:nvSpPr>
        <p:spPr>
          <a:xfrm>
            <a:off x="7420465" y="1878389"/>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5644E"/>
          </a:solidFill>
          <a:ln w="12700">
            <a:miter lim="400000"/>
          </a:ln>
        </p:spPr>
        <p:txBody>
          <a:bodyPr lIns="0" tIns="0" rIns="0" bIns="0"/>
          <a:lstStyle/>
          <a:p>
            <a:pPr lvl="0"/>
            <a:endParaRPr sz="1300"/>
          </a:p>
        </p:txBody>
      </p:sp>
      <p:sp>
        <p:nvSpPr>
          <p:cNvPr id="35" name="Text Placeholder 3"/>
          <p:cNvSpPr txBox="1"/>
          <p:nvPr/>
        </p:nvSpPr>
        <p:spPr>
          <a:xfrm>
            <a:off x="7558067" y="2198525"/>
            <a:ext cx="765012"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70000"/>
              </a:lnSpc>
            </a:pPr>
            <a:r>
              <a:rPr lang="zh-CN" altLang="en-US" sz="1400" b="1" dirty="0">
                <a:solidFill>
                  <a:schemeClr val="bg1"/>
                </a:solidFill>
                <a:latin typeface="微软雅黑" panose="020B0503020204020204" charset="-122"/>
                <a:ea typeface="微软雅黑" panose="020B0503020204020204" charset="-122"/>
              </a:rPr>
              <a:t>大数据的发展历程</a:t>
            </a:r>
            <a:endParaRPr lang="id-ID" sz="14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par>
                          <p:cTn id="27" fill="hold">
                            <p:stCondLst>
                              <p:cond delay="2000"/>
                            </p:stCondLst>
                            <p:childTnLst>
                              <p:par>
                                <p:cTn id="28" presetID="18" presetClass="entr" presetSubtype="12" fill="hold" grpId="0" nodeType="after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strips(downLeft)">
                                      <p:cBhvr>
                                        <p:cTn id="30" dur="500"/>
                                        <p:tgtEl>
                                          <p:spTgt spid="8">
                                            <p:txEl>
                                              <p:pRg st="0" end="0"/>
                                            </p:txEl>
                                          </p:spTgt>
                                        </p:tgtEl>
                                      </p:cBhvr>
                                    </p:animEffect>
                                  </p:childTnLst>
                                </p:cTn>
                              </p:par>
                            </p:childTnLst>
                          </p:cTn>
                        </p:par>
                        <p:par>
                          <p:cTn id="31" fill="hold">
                            <p:stCondLst>
                              <p:cond delay="2500"/>
                            </p:stCondLst>
                            <p:childTnLst>
                              <p:par>
                                <p:cTn id="32" presetID="18" presetClass="entr" presetSubtype="12" fill="hold" grpId="0" nodeType="after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strips(downLeft)">
                                      <p:cBhvr>
                                        <p:cTn id="34" dur="500"/>
                                        <p:tgtEl>
                                          <p:spTgt spid="8">
                                            <p:txEl>
                                              <p:pRg st="1" end="1"/>
                                            </p:txEl>
                                          </p:spTgt>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3500"/>
                            </p:stCondLst>
                            <p:childTnLst>
                              <p:par>
                                <p:cTn id="40" presetID="2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p:cTn id="51" dur="500" fill="hold"/>
                                        <p:tgtEl>
                                          <p:spTgt spid="31"/>
                                        </p:tgtEl>
                                        <p:attrNameLst>
                                          <p:attrName>ppt_w</p:attrName>
                                        </p:attrNameLst>
                                      </p:cBhvr>
                                      <p:tavLst>
                                        <p:tav tm="0">
                                          <p:val>
                                            <p:fltVal val="0"/>
                                          </p:val>
                                        </p:tav>
                                        <p:tav tm="100000">
                                          <p:val>
                                            <p:strVal val="#ppt_w"/>
                                          </p:val>
                                        </p:tav>
                                      </p:tavLst>
                                    </p:anim>
                                    <p:anim calcmode="lin" valueType="num">
                                      <p:cBhvr>
                                        <p:cTn id="52" dur="500" fill="hold"/>
                                        <p:tgtEl>
                                          <p:spTgt spid="31"/>
                                        </p:tgtEl>
                                        <p:attrNameLst>
                                          <p:attrName>ppt_h</p:attrName>
                                        </p:attrNameLst>
                                      </p:cBhvr>
                                      <p:tavLst>
                                        <p:tav tm="0">
                                          <p:val>
                                            <p:fltVal val="0"/>
                                          </p:val>
                                        </p:tav>
                                        <p:tav tm="100000">
                                          <p:val>
                                            <p:strVal val="#ppt_h"/>
                                          </p:val>
                                        </p:tav>
                                      </p:tavLst>
                                    </p:anim>
                                    <p:animEffect transition="in" filter="fade">
                                      <p:cBhvr>
                                        <p:cTn id="53" dur="500"/>
                                        <p:tgtEl>
                                          <p:spTgt spid="31"/>
                                        </p:tgtEl>
                                      </p:cBhvr>
                                    </p:animEffect>
                                  </p:childTnLst>
                                </p:cTn>
                              </p:par>
                            </p:childTnLst>
                          </p:cTn>
                        </p:par>
                        <p:par>
                          <p:cTn id="54" fill="hold">
                            <p:stCondLst>
                              <p:cond delay="4500"/>
                            </p:stCondLst>
                            <p:childTnLst>
                              <p:par>
                                <p:cTn id="55" presetID="18" presetClass="entr" presetSubtype="6"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strips(downRight)">
                                      <p:cBhvr>
                                        <p:cTn id="57" dur="500"/>
                                        <p:tgtEl>
                                          <p:spTgt spid="25"/>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5500"/>
                            </p:stCondLst>
                            <p:childTnLst>
                              <p:par>
                                <p:cTn id="63" presetID="22" presetClass="entr" presetSubtype="1"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par>
                          <p:cTn id="66" fill="hold">
                            <p:stCondLst>
                              <p:cond delay="6000"/>
                            </p:stCondLst>
                            <p:childTnLst>
                              <p:par>
                                <p:cTn id="67" presetID="53" presetClass="entr" presetSubtype="16"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fltVal val="0"/>
                                          </p:val>
                                        </p:tav>
                                        <p:tav tm="100000">
                                          <p:val>
                                            <p:strVal val="#ppt_w"/>
                                          </p:val>
                                        </p:tav>
                                      </p:tavLst>
                                    </p:anim>
                                    <p:anim calcmode="lin" valueType="num">
                                      <p:cBhvr>
                                        <p:cTn id="75" dur="500" fill="hold"/>
                                        <p:tgtEl>
                                          <p:spTgt spid="32"/>
                                        </p:tgtEl>
                                        <p:attrNameLst>
                                          <p:attrName>ppt_h</p:attrName>
                                        </p:attrNameLst>
                                      </p:cBhvr>
                                      <p:tavLst>
                                        <p:tav tm="0">
                                          <p:val>
                                            <p:fltVal val="0"/>
                                          </p:val>
                                        </p:tav>
                                        <p:tav tm="100000">
                                          <p:val>
                                            <p:strVal val="#ppt_h"/>
                                          </p:val>
                                        </p:tav>
                                      </p:tavLst>
                                    </p:anim>
                                    <p:animEffect transition="in" filter="fade">
                                      <p:cBhvr>
                                        <p:cTn id="76" dur="500"/>
                                        <p:tgtEl>
                                          <p:spTgt spid="32"/>
                                        </p:tgtEl>
                                      </p:cBhvr>
                                    </p:animEffect>
                                  </p:childTnLst>
                                </p:cTn>
                              </p:par>
                            </p:childTnLst>
                          </p:cTn>
                        </p:par>
                        <p:par>
                          <p:cTn id="77" fill="hold">
                            <p:stCondLst>
                              <p:cond delay="6500"/>
                            </p:stCondLst>
                            <p:childTnLst>
                              <p:par>
                                <p:cTn id="78" presetID="18" presetClass="entr" presetSubtype="6"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strips(downRight)">
                                      <p:cBhvr>
                                        <p:cTn id="80" dur="500"/>
                                        <p:tgtEl>
                                          <p:spTgt spid="27"/>
                                        </p:tgtEl>
                                      </p:cBhvr>
                                    </p:animEffect>
                                  </p:childTnLst>
                                </p:cTn>
                              </p:par>
                            </p:childTnLst>
                          </p:cTn>
                        </p:par>
                        <p:par>
                          <p:cTn id="81" fill="hold">
                            <p:stCondLst>
                              <p:cond delay="7000"/>
                            </p:stCondLst>
                            <p:childTnLst>
                              <p:par>
                                <p:cTn id="82" presetID="1" presetClass="entr" presetSubtype="0"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childTnLst>
                                </p:cTn>
                              </p:par>
                              <p:par>
                                <p:cTn id="84" presetID="27" presetClass="emph" presetSubtype="0" fill="remove" grpId="1" nodeType="withEffect">
                                  <p:stCondLst>
                                    <p:cond delay="0"/>
                                  </p:stCondLst>
                                  <p:childTnLst>
                                    <p:animClr clrSpc="rgb" dir="cw">
                                      <p:cBhvr override="childStyle">
                                        <p:cTn id="85" dur="250" autoRev="1" fill="remove"/>
                                        <p:tgtEl>
                                          <p:spTgt spid="33"/>
                                        </p:tgtEl>
                                        <p:attrNameLst>
                                          <p:attrName>style.color</p:attrName>
                                        </p:attrNameLst>
                                      </p:cBhvr>
                                      <p:to>
                                        <a:schemeClr val="bg1"/>
                                      </p:to>
                                    </p:animClr>
                                    <p:animClr clrSpc="rgb" dir="cw">
                                      <p:cBhvr>
                                        <p:cTn id="86" dur="250" autoRev="1" fill="remove"/>
                                        <p:tgtEl>
                                          <p:spTgt spid="33"/>
                                        </p:tgtEl>
                                        <p:attrNameLst>
                                          <p:attrName>fillcolor</p:attrName>
                                        </p:attrNameLst>
                                      </p:cBhvr>
                                      <p:to>
                                        <a:schemeClr val="bg1"/>
                                      </p:to>
                                    </p:animClr>
                                    <p:set>
                                      <p:cBhvr>
                                        <p:cTn id="87" dur="250" autoRev="1" fill="remove"/>
                                        <p:tgtEl>
                                          <p:spTgt spid="33"/>
                                        </p:tgtEl>
                                        <p:attrNameLst>
                                          <p:attrName>fill.type</p:attrName>
                                        </p:attrNameLst>
                                      </p:cBhvr>
                                      <p:to>
                                        <p:strVal val="solid"/>
                                      </p:to>
                                    </p:set>
                                    <p:set>
                                      <p:cBhvr>
                                        <p:cTn id="88" dur="250" autoRev="1" fill="remove"/>
                                        <p:tgtEl>
                                          <p:spTgt spid="33"/>
                                        </p:tgtEl>
                                        <p:attrNameLst>
                                          <p:attrName>fill.on</p:attrName>
                                        </p:attrNameLst>
                                      </p:cBhvr>
                                      <p:to>
                                        <p:strVal val="true"/>
                                      </p:to>
                                    </p:se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uild="p"/>
      <p:bldP spid="10" grpId="0" bldLvl="0" animBg="1"/>
      <p:bldP spid="12" grpId="0" bldLvl="0" animBg="1"/>
      <p:bldP spid="13" grpId="0" bldLvl="0" animBg="1"/>
      <p:bldP spid="14" grpId="0" bldLvl="0" animBg="1"/>
      <p:bldP spid="16" grpId="0" bldLvl="0" animBg="1"/>
      <p:bldP spid="17" grpId="0" bldLvl="0" animBg="1"/>
      <p:bldP spid="18" grpId="0" bldLvl="0" animBg="1"/>
      <p:bldP spid="20" grpId="0" bldLvl="0" animBg="1"/>
      <p:bldP spid="21" grpId="0" bldLvl="0" animBg="1"/>
      <p:bldP spid="25" grpId="0"/>
      <p:bldP spid="27" grpId="0"/>
      <p:bldP spid="29" grpId="0"/>
      <p:bldP spid="31" grpId="0"/>
      <p:bldP spid="32" grpId="0"/>
      <p:bldP spid="33" grpId="0" bldLvl="0" animBg="1"/>
      <p:bldP spid="33" grpId="1" bldLvl="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en-US" altLang="zh-CN" sz="2700" b="1" dirty="0">
                <a:solidFill>
                  <a:srgbClr val="936419"/>
                </a:solidFill>
                <a:latin typeface="微软雅黑" panose="020B0503020204020204" charset="-122"/>
                <a:ea typeface="微软雅黑" panose="020B0503020204020204" charset="-122"/>
                <a:cs typeface="+mn-cs"/>
                <a:sym typeface="+mn-lt"/>
              </a:rPr>
              <a:t>【</a:t>
            </a:r>
            <a:r>
              <a:rPr lang="zh-CN" altLang="en-US" sz="2700" b="1" dirty="0">
                <a:solidFill>
                  <a:srgbClr val="936419"/>
                </a:solidFill>
                <a:latin typeface="微软雅黑" panose="020B0503020204020204" charset="-122"/>
                <a:ea typeface="微软雅黑" panose="020B0503020204020204" charset="-122"/>
                <a:cs typeface="+mn-cs"/>
                <a:sym typeface="+mn-lt"/>
              </a:rPr>
              <a:t>数字中国</a:t>
            </a:r>
            <a:r>
              <a:rPr lang="en-US" altLang="zh-CN" sz="2700" b="1" dirty="0">
                <a:solidFill>
                  <a:srgbClr val="936419"/>
                </a:solidFill>
                <a:latin typeface="微软雅黑" panose="020B0503020204020204" charset="-122"/>
                <a:ea typeface="微软雅黑" panose="020B0503020204020204" charset="-122"/>
                <a:cs typeface="+mn-cs"/>
                <a:sym typeface="+mn-lt"/>
              </a:rPr>
              <a:t>】</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4582" y="920082"/>
            <a:ext cx="7920880" cy="3978397"/>
          </a:xfrm>
          <a:prstGeom prst="rect">
            <a:avLst/>
          </a:prstGeom>
          <a:noFill/>
        </p:spPr>
        <p:txBody>
          <a:bodyPr wrap="square">
            <a:spAutoFit/>
          </a:bodyPr>
          <a:lstStyle/>
          <a:p>
            <a:pPr algn="ctr">
              <a:lnSpc>
                <a:spcPct val="150000"/>
              </a:lnSpc>
            </a:pPr>
            <a:r>
              <a:rPr lang="zh-CN" altLang="en-US" sz="1600" b="1" dirty="0">
                <a:latin typeface="微软雅黑" panose="020B0503020204020204" charset="-122"/>
                <a:ea typeface="微软雅黑" panose="020B0503020204020204" charset="-122"/>
              </a:rPr>
              <a:t>加快发展数字经济、建设数字中国</a:t>
            </a:r>
            <a:endParaRPr lang="zh-CN" altLang="en-US" sz="1600" b="1" dirty="0">
              <a:latin typeface="微软雅黑" panose="020B0503020204020204" charset="-122"/>
              <a:ea typeface="微软雅黑" panose="020B0503020204020204" charset="-122"/>
            </a:endParaRPr>
          </a:p>
          <a:p>
            <a:pPr>
              <a:lnSpc>
                <a:spcPct val="150000"/>
              </a:lnSpc>
            </a:pPr>
            <a:r>
              <a:rPr lang="zh-CN" altLang="en-US" sz="1400" dirty="0">
                <a:latin typeface="微软雅黑" panose="020B0503020204020204" charset="-122"/>
                <a:ea typeface="微软雅黑" panose="020B0503020204020204" charset="-122"/>
              </a:rPr>
              <a:t>       中国特色社会主义进入新时代，实现中华民族伟大复兴的中国梦开启新征程。党中央决定实施国家大数据战略，吹响了加快发展数字经济、建设数字中国的号角。</a:t>
            </a:r>
            <a:endParaRPr lang="zh-CN" altLang="en-US" sz="1400" dirty="0">
              <a:latin typeface="微软雅黑" panose="020B0503020204020204" charset="-122"/>
              <a:ea typeface="微软雅黑" panose="020B0503020204020204" charset="-122"/>
            </a:endParaRPr>
          </a:p>
          <a:p>
            <a:pPr>
              <a:lnSpc>
                <a:spcPct val="150000"/>
              </a:lnSpc>
            </a:pPr>
            <a:r>
              <a:rPr lang="zh-CN" altLang="en-US" sz="1400" dirty="0">
                <a:latin typeface="微软雅黑" panose="020B0503020204020204" charset="-122"/>
                <a:ea typeface="微软雅黑" panose="020B0503020204020204" charset="-122"/>
              </a:rPr>
              <a:t>       习近平总书记在十九届中共中央政治局第二次集体学习时的重要讲话中指出：“大数据是信息化发展的新阶段”，并做出了“推动大数据技术产业创新发展、构建以数据为关键要素的数字经济、运用大数据提升国家治理现代化水平、运用大数据促进保障和改善民生、切实保障国家数据安全”的战略部署，为我国构筑大数据时代国家综合竞争新优势指明了方向。</a:t>
            </a:r>
            <a:endParaRPr lang="zh-CN" altLang="en-US" sz="1400" dirty="0">
              <a:latin typeface="微软雅黑" panose="020B0503020204020204" charset="-122"/>
              <a:ea typeface="微软雅黑" panose="020B0503020204020204" charset="-122"/>
            </a:endParaRPr>
          </a:p>
          <a:p>
            <a:pPr>
              <a:lnSpc>
                <a:spcPct val="150000"/>
              </a:lnSpc>
            </a:pPr>
            <a:r>
              <a:rPr lang="zh-CN" altLang="en-US" sz="1400" dirty="0">
                <a:latin typeface="微软雅黑" panose="020B0503020204020204" charset="-122"/>
                <a:ea typeface="微软雅黑" panose="020B0503020204020204" charset="-122"/>
              </a:rPr>
              <a:t>       党的二十大报告指出，十年来，我们采取一系列战略性举措，推进一系列变革性实践，实现一系列突破性进展，取得一系列标志性成果。在“加快构建新发展格局，着力推动高质量发展”部分，报告强调，“建设现代化产业体系，坚持把发展经济的着力点放在实体经济上，推进新型工业化，加快建设制造强国、质量强国、航天强国、交通强国、网络强国、数字中国。” </a:t>
            </a:r>
            <a:endParaRPr lang="zh-CN" altLang="en-US" sz="1400" dirty="0">
              <a:latin typeface="微软雅黑" panose="020B0503020204020204" charset="-122"/>
              <a:ea typeface="微软雅黑" panose="020B0503020204020204" charset="-122"/>
            </a:endParaRPr>
          </a:p>
          <a:p>
            <a:pPr>
              <a:lnSpc>
                <a:spcPct val="150000"/>
              </a:lnSpc>
            </a:pPr>
            <a:r>
              <a:rPr lang="zh-CN" altLang="en-US" sz="1400" dirty="0">
                <a:latin typeface="微软雅黑" panose="020B0503020204020204" charset="-122"/>
                <a:ea typeface="微软雅黑" panose="020B0503020204020204" charset="-122"/>
              </a:rPr>
              <a:t>       数字改变生活，数字创造未来。让我们一起见证数字中国的新繁荣、新进步、新精彩。</a:t>
            </a:r>
            <a:endParaRPr lang="zh-CN" altLang="en-US" sz="1400" dirty="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大数据在中国</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endParaRPr>
          </a:p>
        </p:txBody>
      </p:sp>
      <p:sp>
        <p:nvSpPr>
          <p:cNvPr id="81" name="Freeform 7"/>
          <p:cNvSpPr/>
          <p:nvPr/>
        </p:nvSpPr>
        <p:spPr>
          <a:xfrm>
            <a:off x="359936" y="2161497"/>
            <a:ext cx="5465273" cy="1050153"/>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219200" rtl="0" eaLnBrk="1" fontAlgn="base"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grpSp>
        <p:nvGrpSpPr>
          <p:cNvPr id="93" name="组合 92"/>
          <p:cNvGrpSpPr/>
          <p:nvPr/>
        </p:nvGrpSpPr>
        <p:grpSpPr>
          <a:xfrm>
            <a:off x="2803084" y="1763126"/>
            <a:ext cx="942001" cy="921213"/>
            <a:chOff x="304800" y="673100"/>
            <a:chExt cx="4000500" cy="4000500"/>
          </a:xfrm>
          <a:effectLst>
            <a:outerShdw blurRad="444500" dist="254000" dir="8100000" algn="tr" rotWithShape="0">
              <a:prstClr val="black">
                <a:alpha val="50000"/>
              </a:prstClr>
            </a:outerShdw>
          </a:effectLst>
        </p:grpSpPr>
        <p:sp>
          <p:nvSpPr>
            <p:cNvPr id="94"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sp>
          <p:nvSpPr>
            <p:cNvPr id="95" name="椭圆 9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charset="-122"/>
                <a:ea typeface="微软雅黑" panose="020B0503020204020204" charset="-122"/>
              </a:endParaRPr>
            </a:p>
          </p:txBody>
        </p:sp>
      </p:grpSp>
      <p:sp>
        <p:nvSpPr>
          <p:cNvPr id="105" name="TextBox 26"/>
          <p:cNvSpPr txBox="1"/>
          <p:nvPr/>
        </p:nvSpPr>
        <p:spPr>
          <a:xfrm>
            <a:off x="408870" y="2864909"/>
            <a:ext cx="1630565" cy="701370"/>
          </a:xfrm>
          <a:prstGeom prst="rect">
            <a:avLst/>
          </a:prstGeom>
          <a:noFill/>
        </p:spPr>
        <p:txBody>
          <a:bodyPr wrap="square" lIns="91464" tIns="45732" rIns="91464" bIns="45732" rtlCol="0">
            <a:spAutoFit/>
          </a:bodyPr>
          <a:lstStyle/>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初期阶段</a:t>
            </a:r>
            <a:endParaRPr lang="en-US" altLang="zh-CN" sz="1600" b="1" kern="0" dirty="0">
              <a:solidFill>
                <a:prstClr val="black">
                  <a:lumMod val="85000"/>
                  <a:lumOff val="15000"/>
                </a:prstClr>
              </a:solidFill>
              <a:latin typeface="微软雅黑" panose="020B0503020204020204" charset="-122"/>
              <a:ea typeface="微软雅黑" panose="020B0503020204020204" charset="-122"/>
            </a:endParaRPr>
          </a:p>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a:t>
            </a:r>
            <a:r>
              <a:rPr lang="en-US" altLang="zh-CN" sz="1600" b="1" kern="0" dirty="0">
                <a:solidFill>
                  <a:prstClr val="black">
                    <a:lumMod val="85000"/>
                    <a:lumOff val="15000"/>
                  </a:prstClr>
                </a:solidFill>
                <a:latin typeface="微软雅黑" panose="020B0503020204020204" charset="-122"/>
                <a:ea typeface="微软雅黑" panose="020B0503020204020204" charset="-122"/>
              </a:rPr>
              <a:t>2008</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年以前）</a:t>
            </a:r>
            <a:endParaRPr kumimoji="0" lang="zh-CN" altLang="en-US" sz="1600" b="1" i="0" u="none" strike="noStrike" kern="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sp>
        <p:nvSpPr>
          <p:cNvPr id="106" name="TextBox 27"/>
          <p:cNvSpPr txBox="1"/>
          <p:nvPr/>
        </p:nvSpPr>
        <p:spPr>
          <a:xfrm>
            <a:off x="2189082" y="2969587"/>
            <a:ext cx="2157880" cy="701370"/>
          </a:xfrm>
          <a:prstGeom prst="rect">
            <a:avLst/>
          </a:prstGeom>
          <a:noFill/>
        </p:spPr>
        <p:txBody>
          <a:bodyPr wrap="square" lIns="91464" tIns="45732" rIns="91464" bIns="45732" rtlCol="0">
            <a:spAutoFit/>
          </a:bodyPr>
          <a:lstStyle/>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成长阶段</a:t>
            </a:r>
            <a:endParaRPr lang="en-US" altLang="zh-CN" sz="1600" b="1" kern="0" dirty="0">
              <a:solidFill>
                <a:prstClr val="black">
                  <a:lumMod val="85000"/>
                  <a:lumOff val="15000"/>
                </a:prstClr>
              </a:solidFill>
              <a:latin typeface="微软雅黑" panose="020B0503020204020204" charset="-122"/>
              <a:ea typeface="微软雅黑" panose="020B0503020204020204" charset="-122"/>
            </a:endParaRPr>
          </a:p>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a:t>
            </a:r>
            <a:r>
              <a:rPr lang="en-US" altLang="zh-CN" sz="1600" b="1" kern="0" dirty="0">
                <a:solidFill>
                  <a:prstClr val="black">
                    <a:lumMod val="85000"/>
                    <a:lumOff val="15000"/>
                  </a:prstClr>
                </a:solidFill>
                <a:latin typeface="微软雅黑" panose="020B0503020204020204" charset="-122"/>
                <a:ea typeface="微软雅黑" panose="020B0503020204020204" charset="-122"/>
              </a:rPr>
              <a:t>2009</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a:t>
            </a:r>
            <a:r>
              <a:rPr lang="en-US" altLang="zh-CN" sz="1600" b="1" kern="0" dirty="0">
                <a:solidFill>
                  <a:prstClr val="black">
                    <a:lumMod val="85000"/>
                    <a:lumOff val="15000"/>
                  </a:prstClr>
                </a:solidFill>
                <a:latin typeface="微软雅黑" panose="020B0503020204020204" charset="-122"/>
                <a:ea typeface="微软雅黑" panose="020B0503020204020204" charset="-122"/>
              </a:rPr>
              <a:t>-2012</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a:t>
            </a:r>
            <a:endParaRPr kumimoji="0" lang="zh-CN" altLang="en-US" sz="1600" b="1" i="0" u="none" strike="noStrike" kern="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sp>
        <p:nvSpPr>
          <p:cNvPr id="107" name="TextBox 28"/>
          <p:cNvSpPr txBox="1"/>
          <p:nvPr/>
        </p:nvSpPr>
        <p:spPr>
          <a:xfrm>
            <a:off x="4031441" y="3779312"/>
            <a:ext cx="2181884" cy="701370"/>
          </a:xfrm>
          <a:prstGeom prst="rect">
            <a:avLst/>
          </a:prstGeom>
          <a:noFill/>
        </p:spPr>
        <p:txBody>
          <a:bodyPr wrap="square" lIns="91464" tIns="45732" rIns="91464" bIns="45732" rtlCol="0">
            <a:spAutoFit/>
          </a:bodyPr>
          <a:lstStyle/>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爆发阶段</a:t>
            </a:r>
            <a:endParaRPr lang="en-US" altLang="zh-CN" sz="1600" b="1" kern="0" dirty="0">
              <a:solidFill>
                <a:prstClr val="black">
                  <a:lumMod val="85000"/>
                  <a:lumOff val="15000"/>
                </a:prstClr>
              </a:solidFill>
              <a:latin typeface="微软雅黑" panose="020B0503020204020204" charset="-122"/>
              <a:ea typeface="微软雅黑" panose="020B0503020204020204" charset="-122"/>
            </a:endParaRPr>
          </a:p>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a:t>
            </a:r>
            <a:r>
              <a:rPr lang="en-US" altLang="zh-CN" sz="1600" b="1" kern="0" dirty="0">
                <a:solidFill>
                  <a:prstClr val="black">
                    <a:lumMod val="85000"/>
                    <a:lumOff val="15000"/>
                  </a:prstClr>
                </a:solidFill>
                <a:latin typeface="微软雅黑" panose="020B0503020204020204" charset="-122"/>
                <a:ea typeface="微软雅黑" panose="020B0503020204020204" charset="-122"/>
              </a:rPr>
              <a:t>2013</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a:t>
            </a:r>
            <a:r>
              <a:rPr lang="en-US" altLang="zh-CN" sz="1600" b="1" kern="0" dirty="0">
                <a:solidFill>
                  <a:prstClr val="black">
                    <a:lumMod val="85000"/>
                    <a:lumOff val="15000"/>
                  </a:prstClr>
                </a:solidFill>
                <a:latin typeface="微软雅黑" panose="020B0503020204020204" charset="-122"/>
                <a:ea typeface="微软雅黑" panose="020B0503020204020204" charset="-122"/>
              </a:rPr>
              <a:t>-2015</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a:t>
            </a:r>
            <a:endParaRPr kumimoji="0" lang="zh-CN" altLang="en-US" sz="1600" b="1" i="0" u="none" strike="noStrike" kern="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sp>
        <p:nvSpPr>
          <p:cNvPr id="108" name="TextBox 29"/>
          <p:cNvSpPr txBox="1"/>
          <p:nvPr/>
        </p:nvSpPr>
        <p:spPr>
          <a:xfrm>
            <a:off x="6378198" y="3080608"/>
            <a:ext cx="1630565" cy="701370"/>
          </a:xfrm>
          <a:prstGeom prst="rect">
            <a:avLst/>
          </a:prstGeom>
          <a:noFill/>
        </p:spPr>
        <p:txBody>
          <a:bodyPr wrap="square" lIns="91464" tIns="45732" rIns="91464" bIns="45732" rtlCol="0">
            <a:spAutoFit/>
          </a:bodyPr>
          <a:lstStyle/>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快速发展阶段</a:t>
            </a:r>
            <a:endParaRPr lang="en-US" altLang="zh-CN" sz="1600" b="1" kern="0" dirty="0">
              <a:solidFill>
                <a:prstClr val="black">
                  <a:lumMod val="85000"/>
                  <a:lumOff val="15000"/>
                </a:prstClr>
              </a:solidFill>
              <a:latin typeface="微软雅黑" panose="020B0503020204020204" charset="-122"/>
              <a:ea typeface="微软雅黑" panose="020B0503020204020204" charset="-122"/>
            </a:endParaRPr>
          </a:p>
          <a:p>
            <a:pPr lvl="0" algn="ctr" defTabSz="1219200">
              <a:lnSpc>
                <a:spcPct val="130000"/>
              </a:lnSpc>
              <a:defRPr/>
            </a:pPr>
            <a:r>
              <a:rPr lang="zh-CN" altLang="en-US" sz="1600" b="1" kern="0" dirty="0">
                <a:solidFill>
                  <a:prstClr val="black">
                    <a:lumMod val="85000"/>
                    <a:lumOff val="15000"/>
                  </a:prstClr>
                </a:solidFill>
                <a:latin typeface="微软雅黑" panose="020B0503020204020204" charset="-122"/>
                <a:ea typeface="微软雅黑" panose="020B0503020204020204" charset="-122"/>
              </a:rPr>
              <a:t>（</a:t>
            </a:r>
            <a:r>
              <a:rPr lang="en-US" altLang="zh-CN" sz="1600" b="1" kern="0" dirty="0">
                <a:solidFill>
                  <a:prstClr val="black">
                    <a:lumMod val="85000"/>
                    <a:lumOff val="15000"/>
                  </a:prstClr>
                </a:solidFill>
                <a:latin typeface="微软雅黑" panose="020B0503020204020204" charset="-122"/>
                <a:ea typeface="微软雅黑" panose="020B0503020204020204" charset="-122"/>
              </a:rPr>
              <a:t>2016</a:t>
            </a:r>
            <a:r>
              <a:rPr lang="zh-CN" altLang="en-US" sz="1600" b="1" kern="0" dirty="0">
                <a:solidFill>
                  <a:prstClr val="black">
                    <a:lumMod val="85000"/>
                    <a:lumOff val="15000"/>
                  </a:prstClr>
                </a:solidFill>
                <a:latin typeface="微软雅黑" panose="020B0503020204020204" charset="-122"/>
                <a:ea typeface="微软雅黑" panose="020B0503020204020204" charset="-122"/>
              </a:rPr>
              <a:t>年至今）</a:t>
            </a:r>
            <a:endParaRPr kumimoji="0" lang="zh-CN" altLang="en-US" sz="1600" b="1" i="0" u="none" strike="noStrike" kern="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grpSp>
        <p:nvGrpSpPr>
          <p:cNvPr id="109" name="组合 108"/>
          <p:cNvGrpSpPr/>
          <p:nvPr/>
        </p:nvGrpSpPr>
        <p:grpSpPr>
          <a:xfrm>
            <a:off x="4716733" y="2714052"/>
            <a:ext cx="795707" cy="778149"/>
            <a:chOff x="4677858" y="2649672"/>
            <a:chExt cx="809336" cy="809336"/>
          </a:xfrm>
          <a:solidFill>
            <a:schemeClr val="accent1">
              <a:lumMod val="75000"/>
            </a:schemeClr>
          </a:solidFill>
        </p:grpSpPr>
        <p:sp>
          <p:nvSpPr>
            <p:cNvPr id="110" name="椭圆 109"/>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charset="-122"/>
                <a:ea typeface="微软雅黑" panose="020B0503020204020204" charset="-122"/>
              </a:endParaRPr>
            </a:p>
          </p:txBody>
        </p:sp>
        <p:sp>
          <p:nvSpPr>
            <p:cNvPr id="111" name="椭圆 110"/>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grpSp>
        <p:nvGrpSpPr>
          <p:cNvPr id="112" name="组合 111"/>
          <p:cNvGrpSpPr/>
          <p:nvPr/>
        </p:nvGrpSpPr>
        <p:grpSpPr>
          <a:xfrm>
            <a:off x="826300" y="1832662"/>
            <a:ext cx="795707" cy="778149"/>
            <a:chOff x="4677858" y="2649672"/>
            <a:chExt cx="809336" cy="809336"/>
          </a:xfrm>
          <a:solidFill>
            <a:schemeClr val="accent1">
              <a:lumMod val="75000"/>
            </a:schemeClr>
          </a:solidFill>
        </p:grpSpPr>
        <p:sp>
          <p:nvSpPr>
            <p:cNvPr id="113" name="椭圆 112"/>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a:ln>
                  <a:noFill/>
                </a:ln>
                <a:solidFill>
                  <a:sysClr val="window" lastClr="FFFFFF"/>
                </a:solidFill>
                <a:effectLst/>
                <a:uLnTx/>
                <a:uFillTx/>
                <a:latin typeface="微软雅黑" panose="020B0503020204020204" charset="-122"/>
                <a:ea typeface="微软雅黑" panose="020B0503020204020204" charset="-122"/>
              </a:endParaRPr>
            </a:p>
          </p:txBody>
        </p:sp>
        <p:sp>
          <p:nvSpPr>
            <p:cNvPr id="114" name="椭圆 113"/>
            <p:cNvSpPr/>
            <p:nvPr/>
          </p:nvSpPr>
          <p:spPr>
            <a:xfrm>
              <a:off x="4719132" y="2696247"/>
              <a:ext cx="726788" cy="726784"/>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pic>
        <p:nvPicPr>
          <p:cNvPr id="115" name="Picture 2" descr="靶心"/>
          <p:cNvPicPr>
            <a:picLocks noChangeAspect="1" noChangeArrowheads="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bwMode="auto">
          <a:xfrm>
            <a:off x="6801719" y="1225384"/>
            <a:ext cx="1533448" cy="1533448"/>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28" name="组合 127"/>
          <p:cNvGrpSpPr/>
          <p:nvPr/>
        </p:nvGrpSpPr>
        <p:grpSpPr>
          <a:xfrm>
            <a:off x="5963849" y="2518658"/>
            <a:ext cx="809260" cy="605757"/>
            <a:chOff x="6054436" y="2405136"/>
            <a:chExt cx="849821" cy="635481"/>
          </a:xfrm>
          <a:effectLst>
            <a:outerShdw blurRad="50800" dist="38100" dir="5400000" algn="t" rotWithShape="0">
              <a:prstClr val="black">
                <a:alpha val="40000"/>
              </a:prstClr>
            </a:outerShdw>
          </a:effectLst>
        </p:grpSpPr>
        <p:sp>
          <p:nvSpPr>
            <p:cNvPr id="129"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0"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1"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2"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01B0F1">
                <a:alpha val="73000"/>
              </a:srgb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3"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01B0F1">
                <a:alpha val="73000"/>
              </a:srgb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4"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lumMod val="50000"/>
              </a:scheme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5" name="Oval 113"/>
            <p:cNvSpPr>
              <a:spLocks noChangeArrowheads="1"/>
            </p:cNvSpPr>
            <p:nvPr/>
          </p:nvSpPr>
          <p:spPr bwMode="auto">
            <a:xfrm rot="2700000">
              <a:off x="6568043" y="2481147"/>
              <a:ext cx="117123" cy="114085"/>
            </a:xfrm>
            <a:prstGeom prst="ellipse">
              <a:avLst/>
            </a:prstGeom>
            <a:solidFill>
              <a:sysClr val="window" lastClr="FFFFFF">
                <a:alpha val="77000"/>
              </a:sys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6" name="Oval 116"/>
            <p:cNvSpPr>
              <a:spLocks noChangeArrowheads="1"/>
            </p:cNvSpPr>
            <p:nvPr/>
          </p:nvSpPr>
          <p:spPr bwMode="auto">
            <a:xfrm rot="2700000">
              <a:off x="6500229" y="2593093"/>
              <a:ext cx="70303" cy="72640"/>
            </a:xfrm>
            <a:prstGeom prst="ellipse">
              <a:avLst/>
            </a:prstGeom>
            <a:solidFill>
              <a:sysClr val="window" lastClr="FFFFFF">
                <a:alpha val="77000"/>
              </a:sys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7" name="Oval 119"/>
            <p:cNvSpPr>
              <a:spLocks noChangeArrowheads="1"/>
            </p:cNvSpPr>
            <p:nvPr/>
          </p:nvSpPr>
          <p:spPr bwMode="auto">
            <a:xfrm rot="2700000">
              <a:off x="6447912" y="2674106"/>
              <a:ext cx="43239" cy="42313"/>
            </a:xfrm>
            <a:prstGeom prst="ellipse">
              <a:avLst/>
            </a:prstGeom>
            <a:solidFill>
              <a:sysClr val="window" lastClr="FFFFFF">
                <a:alpha val="77000"/>
              </a:sysClr>
            </a:solidFill>
            <a:ln>
              <a:noFill/>
            </a:ln>
          </p:spPr>
          <p:txBody>
            <a:bodyPr/>
            <a:lstStyle/>
            <a:p>
              <a:pPr marL="0" marR="0" lvl="0" indent="0"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
          <p:nvSpPr>
            <p:cNvPr id="138" name="Rectangle 27"/>
            <p:cNvSpPr/>
            <p:nvPr/>
          </p:nvSpPr>
          <p:spPr>
            <a:xfrm rot="2700000">
              <a:off x="6301683" y="2797997"/>
              <a:ext cx="71523" cy="43830"/>
            </a:xfrm>
            <a:prstGeom prst="rect">
              <a:avLst/>
            </a:prstGeom>
            <a:solidFill>
              <a:srgbClr val="EB6949">
                <a:alpha val="73000"/>
              </a:srgbClr>
            </a:solidFill>
            <a:ln w="25400" cap="flat" cmpd="sng" algn="ctr">
              <a:noFill/>
              <a:prstDash val="solid"/>
            </a:ln>
            <a:effectLst/>
          </p:spPr>
          <p:txBody>
            <a:bodyPr rtlCol="0" anchor="ctr"/>
            <a:lstStyle/>
            <a:p>
              <a:pPr marL="0" marR="0" lvl="0" indent="0" algn="ctr" defTabSz="1219200" eaLnBrk="1" fontAlgn="base" latinLnBrk="0" hangingPunct="1">
                <a:lnSpc>
                  <a:spcPct val="100000"/>
                </a:lnSpc>
                <a:spcBef>
                  <a:spcPct val="0"/>
                </a:spcBef>
                <a:spcAft>
                  <a:spcPct val="0"/>
                </a:spcAft>
                <a:buClrTx/>
                <a:buSzTx/>
                <a:buFontTx/>
                <a:buNone/>
                <a:defRPr/>
              </a:pPr>
              <a:endParaRPr kumimoji="0" lang="en-US" sz="16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1000"/>
                                        <p:tgtEl>
                                          <p:spTgt spid="81"/>
                                        </p:tgtEl>
                                      </p:cBhvr>
                                    </p:animEffect>
                                  </p:childTnLst>
                                </p:cTn>
                              </p:par>
                              <p:par>
                                <p:cTn id="8" presetID="53" presetClass="entr" presetSubtype="16" fill="hold" nodeType="withEffect">
                                  <p:stCondLst>
                                    <p:cond delay="1300"/>
                                  </p:stCondLst>
                                  <p:childTnLst>
                                    <p:set>
                                      <p:cBhvr>
                                        <p:cTn id="9" dur="1" fill="hold">
                                          <p:stCondLst>
                                            <p:cond delay="0"/>
                                          </p:stCondLst>
                                        </p:cTn>
                                        <p:tgtEl>
                                          <p:spTgt spid="115"/>
                                        </p:tgtEl>
                                        <p:attrNameLst>
                                          <p:attrName>style.visibility</p:attrName>
                                        </p:attrNameLst>
                                      </p:cBhvr>
                                      <p:to>
                                        <p:strVal val="visible"/>
                                      </p:to>
                                    </p:set>
                                    <p:anim calcmode="lin" valueType="num">
                                      <p:cBhvr>
                                        <p:cTn id="10" dur="500" fill="hold"/>
                                        <p:tgtEl>
                                          <p:spTgt spid="115"/>
                                        </p:tgtEl>
                                        <p:attrNameLst>
                                          <p:attrName>ppt_w</p:attrName>
                                        </p:attrNameLst>
                                      </p:cBhvr>
                                      <p:tavLst>
                                        <p:tav tm="0">
                                          <p:val>
                                            <p:fltVal val="0"/>
                                          </p:val>
                                        </p:tav>
                                        <p:tav tm="100000">
                                          <p:val>
                                            <p:strVal val="#ppt_w"/>
                                          </p:val>
                                        </p:tav>
                                      </p:tavLst>
                                    </p:anim>
                                    <p:anim calcmode="lin" valueType="num">
                                      <p:cBhvr>
                                        <p:cTn id="11" dur="500" fill="hold"/>
                                        <p:tgtEl>
                                          <p:spTgt spid="115"/>
                                        </p:tgtEl>
                                        <p:attrNameLst>
                                          <p:attrName>ppt_h</p:attrName>
                                        </p:attrNameLst>
                                      </p:cBhvr>
                                      <p:tavLst>
                                        <p:tav tm="0">
                                          <p:val>
                                            <p:fltVal val="0"/>
                                          </p:val>
                                        </p:tav>
                                        <p:tav tm="100000">
                                          <p:val>
                                            <p:strVal val="#ppt_h"/>
                                          </p:val>
                                        </p:tav>
                                      </p:tavLst>
                                    </p:anim>
                                    <p:animEffect transition="in" filter="fade">
                                      <p:cBhvr>
                                        <p:cTn id="12" dur="500"/>
                                        <p:tgtEl>
                                          <p:spTgt spid="115"/>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499"/>
                                          </p:stCondLst>
                                        </p:cTn>
                                        <p:tgtEl>
                                          <p:spTgt spid="112"/>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10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499"/>
                                          </p:stCondLst>
                                        </p:cTn>
                                        <p:tgtEl>
                                          <p:spTgt spid="93"/>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499"/>
                                          </p:stCondLst>
                                        </p:cTn>
                                        <p:tgtEl>
                                          <p:spTgt spid="10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0"/>
                                  </p:stCondLst>
                                  <p:childTnLst>
                                    <p:set>
                                      <p:cBhvr>
                                        <p:cTn id="27" dur="1" fill="hold">
                                          <p:stCondLst>
                                            <p:cond delay="499"/>
                                          </p:stCondLst>
                                        </p:cTn>
                                        <p:tgtEl>
                                          <p:spTgt spid="10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0"/>
                                  </p:stCondLst>
                                  <p:childTnLst>
                                    <p:set>
                                      <p:cBhvr>
                                        <p:cTn id="30" dur="1" fill="hold">
                                          <p:stCondLst>
                                            <p:cond delay="499"/>
                                          </p:stCondLst>
                                        </p:cTn>
                                        <p:tgtEl>
                                          <p:spTgt spid="107"/>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500"/>
                                        <p:tgtEl>
                                          <p:spTgt spid="128"/>
                                        </p:tgtEl>
                                      </p:cBhvr>
                                    </p:animEffect>
                                  </p:childTnLst>
                                </p:cTn>
                              </p:par>
                              <p:par>
                                <p:cTn id="34"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2.22222E-6 3.20988E-6 " pathEditMode="relative" rAng="0" ptsTypes="AAAA">
                                      <p:cBhvr>
                                        <p:cTn id="35" dur="2000" fill="hold"/>
                                        <p:tgtEl>
                                          <p:spTgt spid="128"/>
                                        </p:tgtEl>
                                        <p:attrNameLst>
                                          <p:attrName>ppt_x</p:attrName>
                                          <p:attrName>ppt_y</p:attrName>
                                        </p:attrNameLst>
                                      </p:cBhvr>
                                      <p:rCtr x="35556" y="6944"/>
                                    </p:animMotion>
                                  </p:childTnLst>
                                </p:cTn>
                              </p:par>
                              <p:par>
                                <p:cTn id="36" presetID="10" presetClass="entr" presetSubtype="0" fill="hold" grpId="0" nodeType="with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par>
                                <p:cTn id="39" presetID="0" presetClass="path" presetSubtype="0" accel="50000" decel="50000" fill="hold" grpId="1" nodeType="withEffect">
                                  <p:stCondLst>
                                    <p:cond delay="0"/>
                                  </p:stCondLst>
                                  <p:childTnLst>
                                    <p:animMotion origin="layout" path="M -0.71129 -0.09537 C -0.71129 -0.09506 -0.56111 -0.16173 -0.47709 -0.14198 C -0.3724 -0.13272 -0.39549 -0.14753 -0.20712 0.02284 C -0.01875 0.19321 -0.04306 0.00463 2.22222E-6 3.20988E-6 " pathEditMode="relative" rAng="0" ptsTypes="AAAA">
                                      <p:cBhvr>
                                        <p:cTn id="40" dur="2000" fill="hold"/>
                                        <p:tgtEl>
                                          <p:spTgt spid="108"/>
                                        </p:tgtEl>
                                        <p:attrNameLst>
                                          <p:attrName>ppt_x</p:attrName>
                                          <p:attrName>ppt_y</p:attrName>
                                        </p:attrNameLst>
                                      </p:cBhvr>
                                      <p:rCtr x="35556"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105" grpId="0"/>
      <p:bldP spid="106" grpId="0"/>
      <p:bldP spid="107" grpId="0"/>
      <p:bldP spid="108" grpId="0"/>
      <p:bldP spid="10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en-US" altLang="zh-CN" sz="2700" b="1" dirty="0">
                <a:solidFill>
                  <a:srgbClr val="936419"/>
                </a:solidFill>
                <a:latin typeface="微软雅黑" panose="020B0503020204020204" charset="-122"/>
                <a:ea typeface="微软雅黑" panose="020B0503020204020204" charset="-122"/>
                <a:cs typeface="+mn-cs"/>
                <a:sym typeface="+mn-lt"/>
              </a:rPr>
              <a:t>【</a:t>
            </a:r>
            <a:r>
              <a:rPr lang="zh-CN" altLang="en-US" sz="2700" b="1" dirty="0">
                <a:solidFill>
                  <a:srgbClr val="936419"/>
                </a:solidFill>
                <a:latin typeface="微软雅黑" panose="020B0503020204020204" charset="-122"/>
                <a:ea typeface="微软雅黑" panose="020B0503020204020204" charset="-122"/>
                <a:cs typeface="+mn-cs"/>
                <a:sym typeface="+mn-lt"/>
              </a:rPr>
              <a:t>数字中国</a:t>
            </a:r>
            <a:r>
              <a:rPr lang="en-US" altLang="zh-CN" sz="2700" b="1" dirty="0">
                <a:solidFill>
                  <a:srgbClr val="936419"/>
                </a:solidFill>
                <a:latin typeface="微软雅黑" panose="020B0503020204020204" charset="-122"/>
                <a:ea typeface="微软雅黑" panose="020B0503020204020204" charset="-122"/>
                <a:cs typeface="+mn-cs"/>
                <a:sym typeface="+mn-lt"/>
              </a:rPr>
              <a:t>】</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37733" y="982345"/>
            <a:ext cx="8268533" cy="3990003"/>
          </a:xfrm>
          <a:prstGeom prst="rect">
            <a:avLst/>
          </a:prstGeom>
          <a:noFill/>
        </p:spPr>
        <p:txBody>
          <a:bodyPr wrap="square">
            <a:spAutoFit/>
          </a:bodyPr>
          <a:lstStyle/>
          <a:p>
            <a:pPr algn="ctr">
              <a:lnSpc>
                <a:spcPct val="130000"/>
              </a:lnSpc>
            </a:pPr>
            <a:r>
              <a:rPr lang="zh-CN" altLang="en-US" sz="1400" b="1" dirty="0">
                <a:latin typeface="微软雅黑" panose="020B0503020204020204" charset="-122"/>
                <a:ea typeface="微软雅黑" panose="020B0503020204020204" charset="-122"/>
              </a:rPr>
              <a:t>我国</a:t>
            </a:r>
            <a:r>
              <a:rPr lang="en-US" altLang="zh-CN" sz="1400" b="1" dirty="0">
                <a:latin typeface="微软雅黑" panose="020B0503020204020204" charset="-122"/>
                <a:ea typeface="微软雅黑" panose="020B0503020204020204" charset="-122"/>
              </a:rPr>
              <a:t>《“</a:t>
            </a:r>
            <a:r>
              <a:rPr lang="zh-CN" altLang="en-US" sz="1400" b="1" dirty="0">
                <a:latin typeface="微软雅黑" panose="020B0503020204020204" charset="-122"/>
                <a:ea typeface="微软雅黑" panose="020B0503020204020204" charset="-122"/>
              </a:rPr>
              <a:t>十四五”大数据产业发展规划</a:t>
            </a:r>
            <a:r>
              <a:rPr lang="en-US" altLang="zh-CN" sz="1400" b="1" dirty="0">
                <a:latin typeface="微软雅黑" panose="020B0503020204020204" charset="-122"/>
                <a:ea typeface="微软雅黑" panose="020B0503020204020204" charset="-122"/>
              </a:rPr>
              <a:t>》</a:t>
            </a:r>
            <a:r>
              <a:rPr lang="zh-CN" altLang="en-US" sz="1400" b="1" dirty="0">
                <a:latin typeface="微软雅黑" panose="020B0503020204020204" charset="-122"/>
                <a:ea typeface="微软雅黑" panose="020B0503020204020204" charset="-122"/>
              </a:rPr>
              <a:t>主要亮点</a:t>
            </a:r>
            <a:endParaRPr lang="zh-CN" altLang="en-US" sz="1400" b="1" dirty="0">
              <a:latin typeface="微软雅黑" panose="020B0503020204020204" charset="-122"/>
              <a:ea typeface="微软雅黑" panose="020B0503020204020204" charset="-122"/>
            </a:endParaRPr>
          </a:p>
          <a:p>
            <a:pPr algn="just">
              <a:lnSpc>
                <a:spcPct val="130000"/>
              </a:lnSpc>
            </a:pPr>
            <a:r>
              <a:rPr lang="zh-CN" altLang="en-US" sz="1200" dirty="0">
                <a:latin typeface="微软雅黑" panose="020B0503020204020204" charset="-122"/>
                <a:ea typeface="微软雅黑" panose="020B0503020204020204" charset="-122"/>
              </a:rPr>
              <a:t>       工业和信息化部发布</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十四五”大数据产业发展规划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（以下简称</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），在延续“十三五”规划关于大数据产业定义和内涵的基础上，进一步强调数据要素价值。</a:t>
            </a:r>
            <a:endParaRPr lang="zh-CN" altLang="en-US" sz="1200" dirty="0">
              <a:latin typeface="微软雅黑" panose="020B0503020204020204" charset="-122"/>
              <a:ea typeface="微软雅黑" panose="020B0503020204020204" charset="-122"/>
            </a:endParaRPr>
          </a:p>
          <a:p>
            <a:pPr algn="just">
              <a:lnSpc>
                <a:spcPct val="130000"/>
              </a:lnSpc>
            </a:pPr>
            <a:r>
              <a:rPr lang="en-US" altLang="zh-CN" sz="1200" dirty="0">
                <a:latin typeface="微软雅黑" panose="020B0503020204020204" charset="-122"/>
                <a:ea typeface="微软雅黑" panose="020B0503020204020204" charset="-122"/>
              </a:rPr>
              <a:t>       《</a:t>
            </a:r>
            <a:r>
              <a:rPr lang="zh-CN" altLang="en-US" sz="1200" dirty="0">
                <a:latin typeface="微软雅黑" panose="020B0503020204020204" charset="-122"/>
                <a:ea typeface="微软雅黑" panose="020B0503020204020204" charset="-122"/>
              </a:rPr>
              <a:t>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总体分为</a:t>
            </a:r>
            <a:r>
              <a:rPr lang="en-US" altLang="zh-CN" sz="1200" dirty="0">
                <a:latin typeface="微软雅黑" panose="020B0503020204020204" charset="-122"/>
                <a:ea typeface="微软雅黑" panose="020B0503020204020204" charset="-122"/>
              </a:rPr>
              <a:t>5</a:t>
            </a:r>
            <a:r>
              <a:rPr lang="zh-CN" altLang="en-US" sz="1200" dirty="0">
                <a:latin typeface="微软雅黑" panose="020B0503020204020204" charset="-122"/>
                <a:ea typeface="微软雅黑" panose="020B0503020204020204" charset="-122"/>
              </a:rPr>
              <a:t>章，具体内容可以概括为“</a:t>
            </a: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个</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，即</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项重点任务、</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个专项行动、</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项保障措施。</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的主要亮点可以归纳为“三新”。</a:t>
            </a:r>
            <a:endParaRPr lang="zh-CN" altLang="en-US" sz="1200" dirty="0">
              <a:latin typeface="微软雅黑" panose="020B0503020204020204" charset="-122"/>
              <a:ea typeface="微软雅黑" panose="020B0503020204020204" charset="-122"/>
            </a:endParaRPr>
          </a:p>
          <a:p>
            <a:pPr algn="just">
              <a:lnSpc>
                <a:spcPct val="130000"/>
              </a:lnSpc>
            </a:pPr>
            <a:r>
              <a:rPr lang="zh-CN" altLang="en-US" sz="1200" dirty="0">
                <a:latin typeface="微软雅黑" panose="020B0503020204020204" charset="-122"/>
                <a:ea typeface="微软雅黑" panose="020B0503020204020204" charset="-122"/>
              </a:rPr>
              <a:t>       一是顺应新形势。“十四五”时期，我国进入由工业经济向数字经济大踏步迈进的关键时期，经济社会数字化转型成为大势所趋，数据上升为新的生产要素，数据要素价值释放成为重要命题，贯穿</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始终。</a:t>
            </a:r>
            <a:endParaRPr lang="zh-CN" altLang="en-US" sz="1200" dirty="0">
              <a:latin typeface="微软雅黑" panose="020B0503020204020204" charset="-122"/>
              <a:ea typeface="微软雅黑" panose="020B0503020204020204" charset="-122"/>
            </a:endParaRPr>
          </a:p>
          <a:p>
            <a:pPr algn="just">
              <a:lnSpc>
                <a:spcPct val="130000"/>
              </a:lnSpc>
            </a:pPr>
            <a:r>
              <a:rPr lang="zh-CN" altLang="en-US" sz="1200" dirty="0">
                <a:latin typeface="微软雅黑" panose="020B0503020204020204" charset="-122"/>
                <a:ea typeface="微软雅黑" panose="020B0503020204020204" charset="-122"/>
              </a:rPr>
              <a:t>       二是明确新方向。立足推动大数据</a:t>
            </a:r>
            <a:r>
              <a:rPr lang="zh-CN" altLang="en-US" sz="1400" dirty="0">
                <a:latin typeface="微软雅黑" panose="020B0503020204020204" charset="-122"/>
                <a:ea typeface="微软雅黑" panose="020B0503020204020204" charset="-122"/>
              </a:rPr>
              <a:t>产业</a:t>
            </a:r>
            <a:r>
              <a:rPr lang="zh-CN" altLang="en-US" sz="1200" dirty="0">
                <a:latin typeface="微软雅黑" panose="020B0503020204020204" charset="-122"/>
                <a:ea typeface="微软雅黑" panose="020B0503020204020204" charset="-122"/>
              </a:rPr>
              <a:t>从培育期进入高质量发展期，在“十三五”规划提出的产业规模</a:t>
            </a:r>
            <a:r>
              <a:rPr lang="en-US" altLang="zh-CN" sz="1200" dirty="0">
                <a:latin typeface="微软雅黑" panose="020B0503020204020204" charset="-122"/>
                <a:ea typeface="微软雅黑" panose="020B0503020204020204" charset="-122"/>
              </a:rPr>
              <a:t>1</a:t>
            </a:r>
            <a:r>
              <a:rPr lang="zh-CN" altLang="en-US" sz="1200" dirty="0">
                <a:latin typeface="微软雅黑" panose="020B0503020204020204" charset="-122"/>
                <a:ea typeface="微软雅黑" panose="020B0503020204020204" charset="-122"/>
              </a:rPr>
              <a:t>万亿元目标基础上，提出“到</a:t>
            </a:r>
            <a:r>
              <a:rPr lang="en-US" altLang="zh-CN" sz="1200" dirty="0">
                <a:latin typeface="微软雅黑" panose="020B0503020204020204" charset="-122"/>
                <a:ea typeface="微软雅黑" panose="020B0503020204020204" charset="-122"/>
              </a:rPr>
              <a:t>2025</a:t>
            </a:r>
            <a:r>
              <a:rPr lang="zh-CN" altLang="en-US" sz="1200" dirty="0">
                <a:latin typeface="微软雅黑" panose="020B0503020204020204" charset="-122"/>
                <a:ea typeface="微软雅黑" panose="020B0503020204020204" charset="-122"/>
              </a:rPr>
              <a:t>年底，大数据产业测算规模突破</a:t>
            </a: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万亿元”的增长目标，以及数据要素价值体系、现代化大数据产业体系建设等方面的新目标。</a:t>
            </a:r>
            <a:endParaRPr lang="zh-CN" altLang="en-US" sz="1200" dirty="0">
              <a:latin typeface="微软雅黑" panose="020B0503020204020204" charset="-122"/>
              <a:ea typeface="微软雅黑" panose="020B0503020204020204" charset="-122"/>
            </a:endParaRPr>
          </a:p>
          <a:p>
            <a:pPr algn="just">
              <a:lnSpc>
                <a:spcPct val="130000"/>
              </a:lnSpc>
            </a:pPr>
            <a:r>
              <a:rPr lang="zh-CN" altLang="en-US" sz="1200" dirty="0">
                <a:latin typeface="微软雅黑" panose="020B0503020204020204" charset="-122"/>
                <a:ea typeface="微软雅黑" panose="020B0503020204020204" charset="-122"/>
              </a:rPr>
              <a:t>       三是提出新路径。为推动大数据产业高质量发展，</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规划</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提出了“以释放数据要素价值为导向，以做大做强产业本身为核心，以强化产业支撑为保障”的路径设计，增加了培育数据要素市场、发挥大数据特性优势等新内容，将“新基建”、技术创新和标准引领作为产业基础能力提升的着力点，将产品链、服务链、价值链作为产业链构建的主要构成，实现数字产业化和产业数字化的有机统一，并进一步明确和强化了数据安全保障。</a:t>
            </a:r>
            <a:endParaRPr lang="zh-CN" altLang="en-US" sz="1200" dirty="0">
              <a:latin typeface="微软雅黑" panose="020B0503020204020204" charset="-122"/>
              <a:ea typeface="微软雅黑" panose="020B0503020204020204" charset="-122"/>
            </a:endParaRPr>
          </a:p>
          <a:p>
            <a:pPr algn="r">
              <a:lnSpc>
                <a:spcPct val="130000"/>
              </a:lnSpc>
            </a:pP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一图读懂</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十四五”大数据产业发展规划</a:t>
            </a:r>
            <a:r>
              <a:rPr lang="en-US" altLang="zh-CN" sz="1200" dirty="0">
                <a:latin typeface="微软雅黑" panose="020B0503020204020204" charset="-122"/>
                <a:ea typeface="微软雅黑" panose="020B0503020204020204" charset="-122"/>
              </a:rPr>
              <a:t>》》</a:t>
            </a:r>
            <a:endParaRPr lang="en-US" altLang="zh-CN" sz="1200" dirty="0">
              <a:latin typeface="微软雅黑" panose="020B0503020204020204" charset="-122"/>
              <a:ea typeface="微软雅黑" panose="020B0503020204020204" charset="-122"/>
            </a:endParaRPr>
          </a:p>
          <a:p>
            <a:pPr algn="r">
              <a:lnSpc>
                <a:spcPct val="130000"/>
              </a:lnSpc>
            </a:pPr>
            <a:r>
              <a:rPr lang="zh-CN" altLang="en-US" sz="1200" dirty="0">
                <a:latin typeface="微软雅黑" panose="020B0503020204020204" charset="-122"/>
                <a:ea typeface="微软雅黑" panose="020B0503020204020204" charset="-122"/>
              </a:rPr>
              <a:t>来源：人民网 </a:t>
            </a:r>
            <a:r>
              <a:rPr lang="en-US" altLang="zh-CN" sz="1200" dirty="0">
                <a:latin typeface="微软雅黑" panose="020B0503020204020204" charset="-122"/>
                <a:ea typeface="微软雅黑" panose="020B0503020204020204" charset="-122"/>
              </a:rPr>
              <a:t>2021</a:t>
            </a:r>
            <a:r>
              <a:rPr lang="zh-CN" altLang="en-US" sz="1200" dirty="0">
                <a:latin typeface="微软雅黑" panose="020B0503020204020204" charset="-122"/>
                <a:ea typeface="微软雅黑" panose="020B0503020204020204" charset="-122"/>
              </a:rPr>
              <a:t>年</a:t>
            </a:r>
            <a:r>
              <a:rPr lang="en-US" altLang="zh-CN" sz="1200" dirty="0">
                <a:latin typeface="微软雅黑" panose="020B0503020204020204" charset="-122"/>
                <a:ea typeface="微软雅黑" panose="020B0503020204020204" charset="-122"/>
              </a:rPr>
              <a:t>11</a:t>
            </a:r>
            <a:r>
              <a:rPr lang="zh-CN" altLang="en-US" sz="1200" dirty="0">
                <a:latin typeface="微软雅黑" panose="020B0503020204020204" charset="-122"/>
                <a:ea typeface="微软雅黑" panose="020B0503020204020204" charset="-122"/>
              </a:rPr>
              <a:t>月</a:t>
            </a:r>
            <a:r>
              <a:rPr lang="en-US" altLang="zh-CN" sz="1200" dirty="0">
                <a:latin typeface="微软雅黑" panose="020B0503020204020204" charset="-122"/>
                <a:ea typeface="微软雅黑" panose="020B0503020204020204" charset="-122"/>
              </a:rPr>
              <a:t>30</a:t>
            </a:r>
            <a:r>
              <a:rPr lang="zh-CN" altLang="en-US" sz="1200" dirty="0">
                <a:latin typeface="微软雅黑" panose="020B0503020204020204" charset="-122"/>
                <a:ea typeface="微软雅黑" panose="020B0503020204020204" charset="-122"/>
              </a:rPr>
              <a:t>日</a:t>
            </a:r>
            <a:endParaRPr lang="zh-CN" altLang="en-US" sz="1200" dirty="0">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大数据在中国</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43608" y="1961247"/>
            <a:ext cx="7630561" cy="2311017"/>
          </a:xfrm>
          <a:prstGeom prst="rect">
            <a:avLst/>
          </a:prstGeom>
          <a:noFill/>
        </p:spPr>
        <p:txBody>
          <a:bodyPr wrap="square">
            <a:spAutoFit/>
          </a:bodyPr>
          <a:lstStyle/>
          <a:p>
            <a:pPr>
              <a:lnSpc>
                <a:spcPct val="150000"/>
              </a:lnSpc>
            </a:pPr>
            <a:r>
              <a:rPr lang="en-US" altLang="zh-CN" dirty="0">
                <a:latin typeface="微软雅黑" panose="020B0503020204020204" charset="-122"/>
                <a:ea typeface="微软雅黑" panose="020B0503020204020204" charset="-122"/>
              </a:rPr>
              <a:t>1. </a:t>
            </a:r>
            <a:r>
              <a:rPr lang="zh-CN" altLang="en-US" dirty="0">
                <a:latin typeface="微软雅黑" panose="020B0503020204020204" charset="-122"/>
                <a:ea typeface="微软雅黑" panose="020B0503020204020204" charset="-122"/>
              </a:rPr>
              <a:t>大数据分析服务公司：易观科技</a:t>
            </a:r>
            <a:endParaRPr lang="zh-CN" altLang="en-US"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       易观科技成立于</a:t>
            </a:r>
            <a:r>
              <a:rPr lang="en-US" altLang="zh-CN" sz="1600" dirty="0">
                <a:latin typeface="微软雅黑" panose="020B0503020204020204" charset="-122"/>
                <a:ea typeface="微软雅黑" panose="020B0503020204020204" charset="-122"/>
              </a:rPr>
              <a:t>2001</a:t>
            </a:r>
            <a:r>
              <a:rPr lang="zh-CN" altLang="en-US" sz="1600" dirty="0">
                <a:latin typeface="微软雅黑" panose="020B0503020204020204" charset="-122"/>
                <a:ea typeface="微软雅黑" panose="020B0503020204020204" charset="-122"/>
              </a:rPr>
              <a:t>年。它是一家提供数据咨询和分析服务的公司，致力于为客户提供专业的数据分析及市场研究服务。该公司通过大数据分析技术，帮助企业做出决策，并提高企业在竞争激烈的市场中的竞争力。易观科技广泛地应用大数据科技，包括大数据采集、清理、分析、建模和可视化等领域。其客户包括阿里巴巴、腾讯、百度等大型互联网公司。</a:t>
            </a:r>
            <a:endParaRPr lang="en-US" altLang="zh-CN" sz="1600" dirty="0">
              <a:latin typeface="微软雅黑" panose="020B0503020204020204" charset="-122"/>
              <a:ea typeface="微软雅黑" panose="020B0503020204020204" charset="-122"/>
            </a:endParaRPr>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中国大数据企业案例</a:t>
            </a:r>
            <a:endParaRPr lang="zh-CN" altLang="en-US" sz="2000" b="1" dirty="0">
              <a:solidFill>
                <a:schemeClr val="accent6"/>
              </a:solidFill>
              <a:latin typeface="微软雅黑" panose="020B0503020204020204" charset="-122"/>
              <a:ea typeface="微软雅黑" panose="020B0503020204020204" charset="-122"/>
            </a:endParaRPr>
          </a:p>
          <a:p>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大数据在中国</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1839" y="1851670"/>
            <a:ext cx="8208911" cy="2685735"/>
          </a:xfrm>
          <a:prstGeom prst="rect">
            <a:avLst/>
          </a:prstGeom>
          <a:noFill/>
        </p:spPr>
        <p:txBody>
          <a:bodyPr wrap="square">
            <a:spAutoFit/>
          </a:bodyPr>
          <a:lstStyle/>
          <a:p>
            <a:pPr algn="just">
              <a:lnSpc>
                <a:spcPct val="150000"/>
              </a:lnSpc>
            </a:pPr>
            <a:r>
              <a:rPr lang="en-US" altLang="zh-CN" sz="1600" dirty="0">
                <a:latin typeface="微软雅黑" panose="020B0503020204020204" charset="-122"/>
                <a:ea typeface="微软雅黑" panose="020B0503020204020204" charset="-122"/>
              </a:rPr>
              <a:t>2. </a:t>
            </a:r>
            <a:r>
              <a:rPr lang="zh-CN" altLang="en-US" sz="1600" dirty="0">
                <a:latin typeface="微软雅黑" panose="020B0503020204020204" charset="-122"/>
                <a:ea typeface="微软雅黑" panose="020B0503020204020204" charset="-122"/>
              </a:rPr>
              <a:t>大数据应用领域公司：同盾科技</a:t>
            </a:r>
            <a:endParaRPr lang="zh-CN" altLang="en-US" sz="1600" dirty="0">
              <a:latin typeface="微软雅黑" panose="020B0503020204020204" charset="-122"/>
              <a:ea typeface="微软雅黑" panose="020B0503020204020204" charset="-122"/>
            </a:endParaRPr>
          </a:p>
          <a:p>
            <a:pPr algn="just">
              <a:lnSpc>
                <a:spcPct val="150000"/>
              </a:lnSpc>
            </a:pPr>
            <a:r>
              <a:rPr lang="zh-CN" altLang="en-US" sz="1400" dirty="0">
                <a:latin typeface="微软雅黑" panose="020B0503020204020204" charset="-122"/>
                <a:ea typeface="微软雅黑" panose="020B0503020204020204" charset="-122"/>
              </a:rPr>
              <a:t>       同盾科技是一家大数据应用领域的公司，提供欺诈识别、风险管理和安全保障等服务。公司成立于</a:t>
            </a:r>
            <a:r>
              <a:rPr lang="en-US" altLang="zh-CN" sz="1400" dirty="0">
                <a:latin typeface="微软雅黑" panose="020B0503020204020204" charset="-122"/>
                <a:ea typeface="微软雅黑" panose="020B0503020204020204" charset="-122"/>
              </a:rPr>
              <a:t>2013</a:t>
            </a:r>
            <a:r>
              <a:rPr lang="zh-CN" altLang="en-US" sz="1400" dirty="0">
                <a:latin typeface="微软雅黑" panose="020B0503020204020204" charset="-122"/>
                <a:ea typeface="微软雅黑" panose="020B0503020204020204" charset="-122"/>
              </a:rPr>
              <a:t>年，总部位于北京。同盾科技应用大数据分析技术，对申请人进行风险评估。它使用机器学习算法和大数据挖掘技术，从大量的数据中寻找特征，并使用这些特征来检测欺诈行为。目前，同盾科技已为数百个行业提供了风险管理服务，如银行、消费金融贷款和保险等。</a:t>
            </a:r>
            <a:endParaRPr lang="zh-CN" altLang="en-US" sz="1400" dirty="0">
              <a:latin typeface="微软雅黑" panose="020B0503020204020204" charset="-122"/>
              <a:ea typeface="微软雅黑" panose="020B0503020204020204" charset="-122"/>
            </a:endParaRPr>
          </a:p>
          <a:p>
            <a:pPr algn="just">
              <a:lnSpc>
                <a:spcPct val="150000"/>
              </a:lnSpc>
            </a:pPr>
            <a:r>
              <a:rPr lang="zh-CN" altLang="en-US" sz="1400" dirty="0">
                <a:latin typeface="微软雅黑" panose="020B0503020204020204" charset="-122"/>
                <a:ea typeface="微软雅黑" panose="020B0503020204020204" charset="-122"/>
              </a:rPr>
              <a:t>       从大数据国家战略到行业发展、企业应用，中国大数据发展掀起了一股热潮，预示着巨大的发展前景。在以大数据、云计算、人工智能为核心的下一代信息技术的引领下，大数据未来也将会继续直接影响到我国的经济发展和产业升级。因此，相信未来中国大数据领域将会继续迎来新一轮发展。</a:t>
            </a:r>
            <a:endParaRPr lang="zh-CN" altLang="en-US" sz="1400" dirty="0">
              <a:latin typeface="微软雅黑" panose="020B0503020204020204" charset="-122"/>
              <a:ea typeface="微软雅黑" panose="020B0503020204020204" charset="-122"/>
            </a:endParaRPr>
          </a:p>
        </p:txBody>
      </p:sp>
      <p:sp>
        <p:nvSpPr>
          <p:cNvPr id="5" name="文本框 11"/>
          <p:cNvSpPr txBox="1"/>
          <p:nvPr/>
        </p:nvSpPr>
        <p:spPr>
          <a:xfrm>
            <a:off x="335914" y="1249728"/>
            <a:ext cx="8578215" cy="44413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r>
              <a:rPr lang="zh-CN" altLang="en-US" sz="2000" b="1" dirty="0">
                <a:solidFill>
                  <a:schemeClr val="accent6"/>
                </a:solidFill>
                <a:latin typeface="微软雅黑" panose="020B0503020204020204" charset="-122"/>
                <a:ea typeface="微软雅黑" panose="020B0503020204020204" charset="-122"/>
              </a:rPr>
              <a:t>中国大数据企业案例</a:t>
            </a:r>
            <a:endParaRPr lang="zh-CN" altLang="en-US" sz="2000" b="1" dirty="0">
              <a:solidFill>
                <a:schemeClr val="accent6"/>
              </a:solidFill>
              <a:latin typeface="微软雅黑" panose="020B0503020204020204" charset="-122"/>
              <a:ea typeface="微软雅黑" panose="020B0503020204020204" charset="-122"/>
            </a:endParaRPr>
          </a:p>
          <a:p>
            <a:endParaRPr lang="en-US" altLang="zh-CN" b="1" kern="1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大数据在中国</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2592" y="1635646"/>
            <a:ext cx="3414325" cy="1751570"/>
          </a:xfrm>
          <a:prstGeom prst="rect">
            <a:avLst/>
          </a:prstGeom>
          <a:noFill/>
        </p:spPr>
        <p:txBody>
          <a:bodyPr wrap="square">
            <a:spAutoFit/>
          </a:bodyPr>
          <a:lstStyle/>
          <a:p>
            <a:pPr>
              <a:lnSpc>
                <a:spcPct val="150000"/>
              </a:lnSpc>
            </a:pPr>
            <a:r>
              <a:rPr lang="en-US" altLang="zh-CN" sz="2000" b="1" dirty="0">
                <a:solidFill>
                  <a:schemeClr val="accent6"/>
                </a:solidFill>
                <a:latin typeface="微软雅黑" panose="020B0503020204020204" charset="-122"/>
                <a:ea typeface="微软雅黑" panose="020B0503020204020204" charset="-122"/>
              </a:rPr>
              <a:t>【</a:t>
            </a:r>
            <a:r>
              <a:rPr lang="zh-CN" altLang="en-US" sz="2000" b="1" dirty="0">
                <a:solidFill>
                  <a:schemeClr val="accent6"/>
                </a:solidFill>
                <a:latin typeface="微软雅黑" panose="020B0503020204020204" charset="-122"/>
                <a:ea typeface="微软雅黑" panose="020B0503020204020204" charset="-122"/>
              </a:rPr>
              <a:t>动动手</a:t>
            </a:r>
            <a:r>
              <a:rPr lang="en-US" altLang="zh-CN" sz="2000" b="1" dirty="0">
                <a:solidFill>
                  <a:schemeClr val="accent6"/>
                </a:solidFill>
                <a:latin typeface="微软雅黑" panose="020B0503020204020204" charset="-122"/>
                <a:ea typeface="微软雅黑" panose="020B0503020204020204" charset="-122"/>
              </a:rPr>
              <a:t>】</a:t>
            </a:r>
            <a:endParaRPr lang="en-US" altLang="zh-CN" sz="2000" b="1" dirty="0">
              <a:solidFill>
                <a:schemeClr val="accent6"/>
              </a:solidFill>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请查阅相关资料，谈谈什么是“东数西算”？</a:t>
            </a:r>
            <a:endParaRPr lang="en-US" altLang="zh-CN"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为何要实施“东数西算”工程？</a:t>
            </a:r>
            <a:endParaRPr lang="zh-CN" altLang="en-US" dirty="0">
              <a:latin typeface="微软雅黑" panose="020B0503020204020204" charset="-122"/>
              <a:ea typeface="微软雅黑" panose="020B0503020204020204" charset="-122"/>
            </a:endParaRPr>
          </a:p>
        </p:txBody>
      </p:sp>
      <p:pic>
        <p:nvPicPr>
          <p:cNvPr id="18" name="图片 17"/>
          <p:cNvPicPr>
            <a:picLocks noChangeAspect="1"/>
          </p:cNvPicPr>
          <p:nvPr/>
        </p:nvPicPr>
        <p:blipFill rotWithShape="1">
          <a:blip r:embed="rId2"/>
          <a:srcRect l="4800" t="15262" r="5280" b="2714"/>
          <a:stretch>
            <a:fillRect/>
          </a:stretch>
        </p:blipFill>
        <p:spPr>
          <a:xfrm>
            <a:off x="4788024" y="1210322"/>
            <a:ext cx="3742129" cy="3503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走进金融大数据</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82453" cy="73656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a:t>
              </a: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认知与大数据思维</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4927"/>
            <a:ext cx="5909945" cy="967740"/>
            <a:chOff x="2987824" y="2192914"/>
            <a:chExt cx="5928506" cy="971267"/>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5733" y="2387295"/>
              <a:ext cx="5010597" cy="77688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a:t>
              </a: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的提出、演化和发展历程</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2282"/>
            <a:ext cx="5153983" cy="73619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金融大数据的内涵及理论基础</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471569" y="3339637"/>
            <a:ext cx="5187533" cy="736193"/>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1"/>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32" name="椭圆 31"/>
              <p:cNvSpPr/>
              <p:nvPr>
                <p:custDataLst>
                  <p:tags r:id="rId2"/>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3"/>
              </p:custDataLst>
            </p:nvPr>
          </p:nvSpPr>
          <p:spPr>
            <a:xfrm>
              <a:off x="3906034" y="2331344"/>
              <a:ext cx="4285615"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大数据在金融领域的应用</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4"/>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195736" y="973947"/>
            <a:ext cx="5082453" cy="73656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a:t>
              </a: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认知与大数据思维</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195736" y="1851670"/>
            <a:ext cx="5910245" cy="911693"/>
            <a:chOff x="2987824" y="2192914"/>
            <a:chExt cx="5928807" cy="91501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044"/>
              <a:ext cx="5010597" cy="77688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a:t>
              </a: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的提出、演化和发展历程</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195736" y="2729026"/>
            <a:ext cx="5153983" cy="73619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金融大数据的内涵及理论基础</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195736" y="3606381"/>
            <a:ext cx="5187533" cy="736193"/>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1"/>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32" name="椭圆 31"/>
              <p:cNvSpPr/>
              <p:nvPr>
                <p:custDataLst>
                  <p:tags r:id="rId2"/>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3"/>
              </p:custDataLst>
            </p:nvPr>
          </p:nvSpPr>
          <p:spPr>
            <a:xfrm>
              <a:off x="3906034" y="2331344"/>
              <a:ext cx="4285615"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大数据在金融领域的应用</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4"/>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45720" y="1489075"/>
            <a:ext cx="9426575" cy="677545"/>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任务</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三</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金融大数据内涵及理论基础</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主讲教师：刘志敏</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975148"/>
            <a:ext cx="4535818" cy="65734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5174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金融大数据的基本概念</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758470"/>
            <a:ext cx="5274310" cy="863656"/>
            <a:chOff x="2987824" y="2192914"/>
            <a:chExt cx="5928506" cy="971267"/>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5733" y="2387295"/>
              <a:ext cx="5010597" cy="77688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金融大数据的特征</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541462"/>
            <a:ext cx="4599654" cy="65701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51773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金融大数据的理论基础</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金融大数据的基本概念</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猜一猜：</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你能举例说明什么是金融大数据？</a:t>
            </a:r>
            <a:endParaRPr lang="zh-CN"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652135" y="1808480"/>
            <a:ext cx="2579370" cy="25793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金融大数据的基本概念</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080"/>
            <a:ext cx="7871460" cy="2168525"/>
          </a:xfrm>
          <a:prstGeom prst="rect">
            <a:avLst/>
          </a:prstGeom>
          <a:noFill/>
        </p:spPr>
        <p:txBody>
          <a:bodyPr wrap="square" rtlCol="0" anchor="t">
            <a:spAutoFit/>
          </a:bodyPr>
          <a:lstStyle/>
          <a:p>
            <a:pPr algn="l">
              <a:lnSpc>
                <a:spcPct val="150000"/>
              </a:lnSpc>
            </a:pPr>
            <a:r>
              <a:rPr lang="zh-CN" dirty="0">
                <a:solidFill>
                  <a:srgbClr val="FF0000"/>
                </a:solidFill>
                <a:latin typeface="微软雅黑" panose="020B0503020204020204" charset="-122"/>
                <a:ea typeface="微软雅黑" panose="020B0503020204020204" charset="-122"/>
                <a:sym typeface="+mn-ea"/>
              </a:rPr>
              <a:t>金融大数据</a:t>
            </a:r>
            <a:r>
              <a:rPr lang="zh-CN" dirty="0">
                <a:latin typeface="微软雅黑" panose="020B0503020204020204" charset="-122"/>
                <a:ea typeface="微软雅黑" panose="020B0503020204020204" charset="-122"/>
                <a:sym typeface="+mn-ea"/>
              </a:rPr>
              <a:t>指运用大数据技术开展金融服务，即集合大规模结构化、半结构化、非结构化数据，通过互联网、云计算和数据挖掘等信息处理的方式进行实时分析，向客户提供全方位的信息，并通过分析和挖掘客户交易与客户的消费习惯的信息，预测客户的行为，以结合传统的金融服务、开展资金融通、创新金融服务</a:t>
            </a:r>
            <a:endParaRPr lang="zh-CN" dirty="0">
              <a:latin typeface="微软雅黑" panose="020B0503020204020204" charset="-122"/>
              <a:ea typeface="微软雅黑" panose="020B0503020204020204"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68375"/>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金融大数据有哪些特征？</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金融大数据的特征</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金融大数据的特征</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2" name="图片 1" descr="1"/>
          <p:cNvPicPr>
            <a:picLocks noChangeAspect="1"/>
          </p:cNvPicPr>
          <p:nvPr/>
        </p:nvPicPr>
        <p:blipFill>
          <a:blip r:embed="rId1"/>
          <a:stretch>
            <a:fillRect/>
          </a:stretch>
        </p:blipFill>
        <p:spPr>
          <a:xfrm>
            <a:off x="827405" y="1419225"/>
            <a:ext cx="6353175" cy="24574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金融大数据的特征</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3260" y="1419225"/>
            <a:ext cx="7871460" cy="1337945"/>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b="1" dirty="0">
                <a:solidFill>
                  <a:schemeClr val="accent6"/>
                </a:solidFill>
                <a:latin typeface="微软雅黑" panose="020B0503020204020204" charset="-122"/>
                <a:ea typeface="微软雅黑" panose="020B0503020204020204" charset="-122"/>
                <a:sym typeface="+mn-ea"/>
              </a:rPr>
              <a:t>发起抢答：</a:t>
            </a:r>
            <a:endParaRPr lang="zh-CN" dirty="0">
              <a:solidFill>
                <a:schemeClr val="accent6"/>
              </a:solidFill>
              <a:latin typeface="微软雅黑" panose="020B0503020204020204" charset="-122"/>
              <a:ea typeface="微软雅黑" panose="020B0503020204020204" charset="-122"/>
              <a:sym typeface="+mn-ea"/>
            </a:endParaRPr>
          </a:p>
          <a:p>
            <a:pPr algn="l">
              <a:lnSpc>
                <a:spcPct val="150000"/>
              </a:lnSpc>
              <a:buClrTx/>
              <a:buSzTx/>
              <a:buFontTx/>
            </a:pPr>
            <a:r>
              <a:rPr lang="zh-CN" dirty="0">
                <a:solidFill>
                  <a:schemeClr val="tx1"/>
                </a:solidFill>
                <a:latin typeface="微软雅黑" panose="020B0503020204020204" charset="-122"/>
                <a:ea typeface="微软雅黑" panose="020B0503020204020204" charset="-122"/>
                <a:sym typeface="+mn-ea"/>
              </a:rPr>
              <a:t>   如何区分数字化、电子化、网络化、虚拟化？</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altLang="en-US" b="1"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单圆角矩形 1"/>
          <p:cNvSpPr/>
          <p:nvPr>
            <p:custDataLst>
              <p:tags r:id="rId2"/>
            </p:custDataLst>
          </p:nvPr>
        </p:nvSpPr>
        <p:spPr>
          <a:xfrm>
            <a:off x="462915" y="1229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3232150" y="100901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753110" y="121181"/>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金融大数据的理论基础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2411730" y="97345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636270" y="1275080"/>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grpSp>
        <p:nvGrpSpPr>
          <p:cNvPr id="2" name="组合 1"/>
          <p:cNvGrpSpPr/>
          <p:nvPr/>
        </p:nvGrpSpPr>
        <p:grpSpPr>
          <a:xfrm>
            <a:off x="2471569" y="975148"/>
            <a:ext cx="4535818" cy="657343"/>
            <a:chOff x="2987824" y="1179392"/>
            <a:chExt cx="5098415" cy="738876"/>
          </a:xfrm>
        </p:grpSpPr>
        <p:grpSp>
          <p:nvGrpSpPr>
            <p:cNvPr id="4" name="组合 3"/>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latin typeface="微软雅黑" panose="020B0503020204020204" charset="-122"/>
                    <a:ea typeface="微软雅黑" panose="020B0503020204020204" charset="-122"/>
                  </a:rPr>
                  <a:t>1</a:t>
                </a:r>
                <a:endParaRPr lang="en-US" altLang="zh-CN"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dirty="0">
                  <a:latin typeface="微软雅黑" panose="020B0503020204020204" charset="-122"/>
                  <a:ea typeface="微软雅黑" panose="020B0503020204020204" charset="-122"/>
                </a:endParaRPr>
              </a:p>
            </p:txBody>
          </p:sp>
        </p:grpSp>
        <p:sp>
          <p:nvSpPr>
            <p:cNvPr id="9" name="文本框 8"/>
            <p:cNvSpPr txBox="1"/>
            <p:nvPr/>
          </p:nvSpPr>
          <p:spPr>
            <a:xfrm>
              <a:off x="3906034" y="1317822"/>
              <a:ext cx="4180205" cy="4139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信息经济学</a:t>
              </a:r>
              <a:endPar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2" name="直接连接符 11"/>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471569" y="1758470"/>
            <a:ext cx="5274310" cy="863656"/>
            <a:chOff x="2987824" y="2192914"/>
            <a:chExt cx="5928506" cy="971267"/>
          </a:xfrm>
        </p:grpSpPr>
        <p:grpSp>
          <p:nvGrpSpPr>
            <p:cNvPr id="14" name="组合 13"/>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5" name="文本框 8"/>
            <p:cNvSpPr txBox="1"/>
            <p:nvPr/>
          </p:nvSpPr>
          <p:spPr>
            <a:xfrm>
              <a:off x="3905733" y="2387295"/>
              <a:ext cx="5010597" cy="77688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金融中介理论</a:t>
              </a:r>
              <a:endPar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8" name="直接连接符 17"/>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471569" y="2541462"/>
            <a:ext cx="4599654" cy="657013"/>
            <a:chOff x="2987824" y="3201026"/>
            <a:chExt cx="5170170" cy="738876"/>
          </a:xfrm>
        </p:grpSpPr>
        <p:grpSp>
          <p:nvGrpSpPr>
            <p:cNvPr id="20" name="组合 19"/>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latin typeface="微软雅黑" panose="020B0503020204020204" charset="-122"/>
                    <a:ea typeface="微软雅黑" panose="020B0503020204020204" charset="-122"/>
                  </a:rPr>
                  <a:t>3</a:t>
                </a:r>
                <a:endParaRPr lang="en-US" altLang="zh-CN"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dirty="0">
                  <a:latin typeface="微软雅黑" panose="020B0503020204020204" charset="-122"/>
                  <a:ea typeface="微软雅黑" panose="020B0503020204020204" charset="-122"/>
                </a:endParaRPr>
              </a:p>
            </p:txBody>
          </p:sp>
        </p:grpSp>
        <p:sp>
          <p:nvSpPr>
            <p:cNvPr id="21" name="文本框 8"/>
            <p:cNvSpPr txBox="1"/>
            <p:nvPr/>
          </p:nvSpPr>
          <p:spPr>
            <a:xfrm>
              <a:off x="3906034" y="3339456"/>
              <a:ext cx="4251960" cy="41419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金融功能理论</a:t>
              </a:r>
              <a:endParaRPr kumimoji="1" lang="zh-CN"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4" name="直接连接符 23"/>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金融大数据的理论基础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683260" y="1275080"/>
            <a:ext cx="7871460" cy="92202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信息经济学理论基于</a:t>
            </a:r>
            <a:r>
              <a:rPr lang="zh-CN" dirty="0">
                <a:solidFill>
                  <a:srgbClr val="FF0000"/>
                </a:solidFill>
                <a:latin typeface="微软雅黑" panose="020B0503020204020204" charset="-122"/>
                <a:ea typeface="微软雅黑" panose="020B0503020204020204" charset="-122"/>
                <a:sym typeface="+mn-ea"/>
              </a:rPr>
              <a:t>信息不对称</a:t>
            </a:r>
            <a:r>
              <a:rPr lang="zh-CN" dirty="0">
                <a:solidFill>
                  <a:schemeClr val="tx1"/>
                </a:solidFill>
                <a:latin typeface="微软雅黑" panose="020B0503020204020204" charset="-122"/>
                <a:ea typeface="微软雅黑" panose="020B0503020204020204" charset="-122"/>
                <a:sym typeface="+mn-ea"/>
              </a:rPr>
              <a:t>，金融业的风险主要来自客户信息的不完全和不对称，金融大数据的出现有助于</a:t>
            </a:r>
            <a:r>
              <a:rPr lang="zh-CN" u="sng" dirty="0">
                <a:solidFill>
                  <a:srgbClr val="FF0000"/>
                </a:solidFill>
                <a:latin typeface="微软雅黑" panose="020B0503020204020204" charset="-122"/>
                <a:ea typeface="微软雅黑" panose="020B0503020204020204" charset="-122"/>
                <a:sym typeface="+mn-ea"/>
              </a:rPr>
              <a:t>缓解信息不对称的三个层次</a:t>
            </a:r>
            <a:r>
              <a:rPr lang="zh-CN"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p:txBody>
      </p:sp>
      <p:sp>
        <p:nvSpPr>
          <p:cNvPr id="2" name="椭圆 1"/>
          <p:cNvSpPr/>
          <p:nvPr/>
        </p:nvSpPr>
        <p:spPr>
          <a:xfrm>
            <a:off x="611505" y="2571750"/>
            <a:ext cx="2004060" cy="1893570"/>
          </a:xfrm>
          <a:prstGeom prst="ellipse">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864235" y="2967355"/>
            <a:ext cx="1763395" cy="1506855"/>
          </a:xfrm>
          <a:prstGeom prst="rect">
            <a:avLst/>
          </a:prstGeom>
          <a:noFill/>
        </p:spPr>
        <p:txBody>
          <a:bodyPr wrap="square" rtlCol="0">
            <a:spAutoFit/>
          </a:bodyPr>
          <a:lstStyle/>
          <a:p>
            <a:r>
              <a:rPr lang="zh-CN" altLang="en-US" sz="1600" b="1">
                <a:solidFill>
                  <a:srgbClr val="FF0000"/>
                </a:solidFill>
              </a:rPr>
              <a:t>空间维度上</a:t>
            </a:r>
            <a:r>
              <a:rPr lang="zh-CN" altLang="en-US" sz="1600"/>
              <a:t>的</a:t>
            </a:r>
            <a:endParaRPr lang="zh-CN" altLang="en-US" sz="1600"/>
          </a:p>
          <a:p>
            <a:r>
              <a:rPr lang="zh-CN" altLang="en-US" sz="1600"/>
              <a:t>信息不对称</a:t>
            </a:r>
            <a:endParaRPr lang="zh-CN" altLang="en-US" sz="1600"/>
          </a:p>
          <a:p>
            <a:r>
              <a:rPr lang="en-US" altLang="zh-CN" sz="1600"/>
              <a:t>.......................</a:t>
            </a:r>
            <a:endParaRPr lang="en-US" altLang="zh-CN" sz="1600"/>
          </a:p>
          <a:p>
            <a:r>
              <a:rPr lang="en-US" altLang="zh-CN" sz="1200">
                <a:sym typeface="+mn-ea"/>
              </a:rPr>
              <a:t>   </a:t>
            </a:r>
            <a:endParaRPr lang="en-US" altLang="zh-CN" sz="1200">
              <a:sym typeface="+mn-ea"/>
            </a:endParaRPr>
          </a:p>
          <a:p>
            <a:r>
              <a:rPr lang="en-US" altLang="zh-CN" sz="1200">
                <a:sym typeface="+mn-ea"/>
              </a:rPr>
              <a:t>       </a:t>
            </a:r>
            <a:r>
              <a:rPr lang="zh-CN" altLang="en-US" sz="1400">
                <a:sym typeface="+mn-ea"/>
              </a:rPr>
              <a:t>主体之间</a:t>
            </a:r>
            <a:endParaRPr lang="en-US" altLang="zh-CN"/>
          </a:p>
          <a:p>
            <a:endParaRPr lang="en-US" altLang="zh-CN"/>
          </a:p>
        </p:txBody>
      </p:sp>
      <p:sp>
        <p:nvSpPr>
          <p:cNvPr id="12" name="椭圆 11"/>
          <p:cNvSpPr/>
          <p:nvPr>
            <p:custDataLst>
              <p:tags r:id="rId2"/>
            </p:custDataLst>
          </p:nvPr>
        </p:nvSpPr>
        <p:spPr>
          <a:xfrm>
            <a:off x="3275965" y="2571750"/>
            <a:ext cx="2004060" cy="1893570"/>
          </a:xfrm>
          <a:prstGeom prst="ellipse">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custDataLst>
              <p:tags r:id="rId3"/>
            </p:custDataLst>
          </p:nvPr>
        </p:nvSpPr>
        <p:spPr>
          <a:xfrm>
            <a:off x="3528695" y="2967355"/>
            <a:ext cx="1763395" cy="1506855"/>
          </a:xfrm>
          <a:prstGeom prst="rect">
            <a:avLst/>
          </a:prstGeom>
          <a:noFill/>
        </p:spPr>
        <p:txBody>
          <a:bodyPr wrap="square" rtlCol="0">
            <a:spAutoFit/>
          </a:bodyPr>
          <a:lstStyle/>
          <a:p>
            <a:r>
              <a:rPr lang="zh-CN" altLang="en-US" sz="1600" b="1">
                <a:solidFill>
                  <a:srgbClr val="FF0000"/>
                </a:solidFill>
              </a:rPr>
              <a:t>时间维度上</a:t>
            </a:r>
            <a:r>
              <a:rPr lang="zh-CN" altLang="en-US" sz="1600"/>
              <a:t>的</a:t>
            </a:r>
            <a:endParaRPr lang="zh-CN" altLang="en-US" sz="1600"/>
          </a:p>
          <a:p>
            <a:r>
              <a:rPr lang="zh-CN" altLang="en-US" sz="1600"/>
              <a:t>信息不对称</a:t>
            </a:r>
            <a:endParaRPr lang="zh-CN" altLang="en-US" sz="1600"/>
          </a:p>
          <a:p>
            <a:r>
              <a:rPr lang="en-US" altLang="zh-CN" sz="1600"/>
              <a:t>.......................</a:t>
            </a:r>
            <a:endParaRPr lang="en-US" altLang="zh-CN" sz="1600"/>
          </a:p>
          <a:p>
            <a:r>
              <a:rPr lang="en-US" altLang="zh-CN" sz="1200">
                <a:sym typeface="+mn-ea"/>
              </a:rPr>
              <a:t>   </a:t>
            </a:r>
            <a:endParaRPr lang="en-US" altLang="zh-CN" sz="1200">
              <a:sym typeface="+mn-ea"/>
            </a:endParaRPr>
          </a:p>
          <a:p>
            <a:r>
              <a:rPr lang="en-US" altLang="zh-CN" sz="1200">
                <a:sym typeface="+mn-ea"/>
              </a:rPr>
              <a:t>     </a:t>
            </a:r>
            <a:r>
              <a:rPr lang="zh-CN" altLang="en-US" sz="1400">
                <a:sym typeface="+mn-ea"/>
              </a:rPr>
              <a:t>过去与未来</a:t>
            </a:r>
            <a:endParaRPr lang="en-US" altLang="zh-CN"/>
          </a:p>
          <a:p>
            <a:endParaRPr lang="en-US" altLang="zh-CN"/>
          </a:p>
        </p:txBody>
      </p:sp>
      <p:sp>
        <p:nvSpPr>
          <p:cNvPr id="14" name="椭圆 13"/>
          <p:cNvSpPr/>
          <p:nvPr>
            <p:custDataLst>
              <p:tags r:id="rId4"/>
            </p:custDataLst>
          </p:nvPr>
        </p:nvSpPr>
        <p:spPr>
          <a:xfrm>
            <a:off x="6221730" y="2571750"/>
            <a:ext cx="2004060" cy="1893570"/>
          </a:xfrm>
          <a:prstGeom prst="ellipse">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custDataLst>
              <p:tags r:id="rId5"/>
            </p:custDataLst>
          </p:nvPr>
        </p:nvSpPr>
        <p:spPr>
          <a:xfrm>
            <a:off x="6443980" y="2940050"/>
            <a:ext cx="1763395" cy="1229995"/>
          </a:xfrm>
          <a:prstGeom prst="rect">
            <a:avLst/>
          </a:prstGeom>
          <a:noFill/>
        </p:spPr>
        <p:txBody>
          <a:bodyPr wrap="square" rtlCol="0">
            <a:spAutoFit/>
          </a:bodyPr>
          <a:lstStyle/>
          <a:p>
            <a:r>
              <a:rPr lang="zh-CN" altLang="en-US" sz="1600" b="1">
                <a:solidFill>
                  <a:srgbClr val="FF0000"/>
                </a:solidFill>
              </a:rPr>
              <a:t>主体自身上</a:t>
            </a:r>
            <a:r>
              <a:rPr lang="zh-CN" altLang="en-US" sz="1600"/>
              <a:t>的</a:t>
            </a:r>
            <a:endParaRPr lang="zh-CN" altLang="en-US" sz="1600"/>
          </a:p>
          <a:p>
            <a:r>
              <a:rPr lang="zh-CN" altLang="en-US" sz="1600"/>
              <a:t>信息不对称</a:t>
            </a:r>
            <a:endParaRPr lang="zh-CN" altLang="en-US" sz="1600"/>
          </a:p>
          <a:p>
            <a:r>
              <a:rPr lang="en-US" altLang="zh-CN" sz="1600"/>
              <a:t>.......................</a:t>
            </a:r>
            <a:endParaRPr lang="en-US" altLang="zh-CN" sz="1600"/>
          </a:p>
          <a:p>
            <a:r>
              <a:rPr lang="en-US" altLang="zh-CN" sz="1200">
                <a:sym typeface="+mn-ea"/>
              </a:rPr>
              <a:t>   </a:t>
            </a:r>
            <a:endParaRPr lang="en-US" altLang="zh-CN" sz="1200">
              <a:sym typeface="+mn-ea"/>
            </a:endParaRPr>
          </a:p>
          <a:p>
            <a:r>
              <a:rPr lang="en-US" altLang="zh-CN" sz="1200">
                <a:sym typeface="+mn-ea"/>
              </a:rPr>
              <a:t>    </a:t>
            </a:r>
            <a:r>
              <a:rPr lang="zh-CN" sz="1400">
                <a:sym typeface="+mn-ea"/>
              </a:rPr>
              <a:t>未意识的信息</a:t>
            </a:r>
            <a:endParaRPr 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金融大数据的理论基础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611505" y="987425"/>
            <a:ext cx="7871460" cy="2168525"/>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dirty="0">
                <a:solidFill>
                  <a:schemeClr val="tx1"/>
                </a:solidFill>
                <a:latin typeface="微软雅黑" panose="020B0503020204020204" charset="-122"/>
                <a:ea typeface="微软雅黑" panose="020B0503020204020204" charset="-122"/>
                <a:sym typeface="+mn-ea"/>
              </a:rPr>
              <a:t>金融中介理论认为，金融中介的主要作用是</a:t>
            </a:r>
            <a:r>
              <a:rPr lang="zh-CN" dirty="0">
                <a:solidFill>
                  <a:srgbClr val="FF0000"/>
                </a:solidFill>
                <a:latin typeface="微软雅黑" panose="020B0503020204020204" charset="-122"/>
                <a:ea typeface="微软雅黑" panose="020B0503020204020204" charset="-122"/>
                <a:sym typeface="+mn-ea"/>
              </a:rPr>
              <a:t>生产、传递和处理信息</a:t>
            </a:r>
            <a:r>
              <a:rPr lang="zh-CN"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r>
              <a:rPr lang="zh-CN" dirty="0">
                <a:solidFill>
                  <a:srgbClr val="FF0000"/>
                </a:solidFill>
                <a:latin typeface="微软雅黑" panose="020B0503020204020204" charset="-122"/>
                <a:ea typeface="微软雅黑" panose="020B0503020204020204" charset="-122"/>
                <a:sym typeface="+mn-ea"/>
              </a:rPr>
              <a:t>过去</a:t>
            </a:r>
            <a:r>
              <a:rPr lang="zh-CN" dirty="0">
                <a:latin typeface="微软雅黑" panose="020B0503020204020204" charset="-122"/>
                <a:ea typeface="微软雅黑" panose="020B0503020204020204" charset="-122"/>
                <a:sym typeface="+mn-ea"/>
              </a:rPr>
              <a:t>收集信息渠道：</a:t>
            </a:r>
            <a:r>
              <a:rPr lang="zh-CN" dirty="0">
                <a:solidFill>
                  <a:schemeClr val="tx1"/>
                </a:solidFill>
                <a:latin typeface="微软雅黑" panose="020B0503020204020204" charset="-122"/>
                <a:ea typeface="微软雅黑" panose="020B0503020204020204" charset="-122"/>
                <a:sym typeface="+mn-ea"/>
              </a:rPr>
              <a:t>依靠银行、券商、保险等传统金融中介机构</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r>
              <a:rPr lang="zh-CN" dirty="0">
                <a:solidFill>
                  <a:srgbClr val="FF0000"/>
                </a:solidFill>
                <a:latin typeface="微软雅黑" panose="020B0503020204020204" charset="-122"/>
                <a:ea typeface="微软雅黑" panose="020B0503020204020204" charset="-122"/>
                <a:sym typeface="+mn-ea"/>
              </a:rPr>
              <a:t>现在</a:t>
            </a:r>
            <a:r>
              <a:rPr lang="zh-CN" dirty="0">
                <a:solidFill>
                  <a:schemeClr val="tx1"/>
                </a:solidFill>
                <a:latin typeface="微软雅黑" panose="020B0503020204020204" charset="-122"/>
                <a:ea typeface="微软雅黑" panose="020B0503020204020204" charset="-122"/>
                <a:sym typeface="+mn-ea"/>
              </a:rPr>
              <a:t>收集信息渠道：每一位互联网用户都能成为信息源</a:t>
            </a:r>
            <a:endParaRPr lang="zh-CN" altLang="zh-CN" b="1" dirty="0">
              <a:solidFill>
                <a:schemeClr val="tx1"/>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843558"/>
            <a:ext cx="8578215" cy="4098012"/>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走进金融大数据新天地</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48558" y="762529"/>
            <a:ext cx="8352928" cy="4167679"/>
          </a:xfrm>
          <a:prstGeom prst="rect">
            <a:avLst/>
          </a:prstGeom>
          <a:noFill/>
        </p:spPr>
        <p:txBody>
          <a:bodyPr wrap="square" rtlCol="0" anchor="t">
            <a:spAutoFit/>
          </a:bodyPr>
          <a:lstStyle/>
          <a:p>
            <a:pPr>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案例导入：</a:t>
            </a:r>
            <a:r>
              <a:rPr lang="zh-CN" altLang="en-US" dirty="0">
                <a:latin typeface="微软雅黑" panose="020B0503020204020204" charset="-122"/>
                <a:ea typeface="微软雅黑" panose="020B0503020204020204" charset="-122"/>
                <a:sym typeface="+mn-ea"/>
              </a:rPr>
              <a:t>疯狂产生的数据</a:t>
            </a:r>
            <a:endParaRPr lang="zh-CN" altLang="en-US" dirty="0">
              <a:latin typeface="微软雅黑" panose="020B0503020204020204" charset="-122"/>
              <a:ea typeface="微软雅黑" panose="020B0503020204020204" charset="-122"/>
              <a:sym typeface="+mn-ea"/>
            </a:endParaRPr>
          </a:p>
          <a:p>
            <a:pPr algn="l">
              <a:lnSpc>
                <a:spcPct val="130000"/>
              </a:lnSpc>
            </a:pPr>
            <a:r>
              <a:rPr lang="zh-CN" altLang="en-US" sz="12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半个世纪以来，随着计算机技术全面融入社会生活，源源不断涌现的海量数据已经积累到了一个开始引发变革的程度。它不仅使世界充斥着比以往更多的信息，而且其增长速度也在加快。互联网、移动互联网、物联网、车联网、</a:t>
            </a:r>
            <a:r>
              <a:rPr lang="en-US" altLang="zh-CN" sz="1400" dirty="0">
                <a:latin typeface="微软雅黑" panose="020B0503020204020204" charset="-122"/>
                <a:ea typeface="微软雅黑" panose="020B0503020204020204" charset="-122"/>
                <a:sym typeface="+mn-ea"/>
              </a:rPr>
              <a:t>GPS</a:t>
            </a:r>
            <a:r>
              <a:rPr lang="zh-CN" altLang="en-US" sz="1400" dirty="0">
                <a:latin typeface="微软雅黑" panose="020B0503020204020204" charset="-122"/>
                <a:ea typeface="微软雅黑" panose="020B0503020204020204" charset="-122"/>
                <a:sym typeface="+mn-ea"/>
              </a:rPr>
              <a:t>、医学影像、安全监控、金融、电信等都在疯狂产生着数据。</a:t>
            </a:r>
            <a:endParaRPr lang="zh-CN" altLang="en-US" sz="1400" dirty="0">
              <a:latin typeface="微软雅黑" panose="020B0503020204020204" charset="-122"/>
              <a:ea typeface="微软雅黑" panose="020B0503020204020204" charset="-122"/>
              <a:sym typeface="+mn-ea"/>
            </a:endParaRPr>
          </a:p>
          <a:p>
            <a:pPr algn="l">
              <a:lnSpc>
                <a:spcPct val="130000"/>
              </a:lnSpc>
            </a:pPr>
            <a:r>
              <a:rPr lang="zh-CN" altLang="en-US" sz="1400" dirty="0">
                <a:latin typeface="微软雅黑" panose="020B0503020204020204" charset="-122"/>
                <a:ea typeface="微软雅黑" panose="020B0503020204020204" charset="-122"/>
                <a:sym typeface="+mn-ea"/>
              </a:rPr>
              <a:t>       在地球上，我们每天都会产生</a:t>
            </a:r>
            <a:r>
              <a:rPr lang="en-US" altLang="zh-CN" sz="1400" dirty="0">
                <a:latin typeface="微软雅黑" panose="020B0503020204020204" charset="-122"/>
                <a:ea typeface="微软雅黑" panose="020B0503020204020204" charset="-122"/>
                <a:sym typeface="+mn-ea"/>
              </a:rPr>
              <a:t>5</a:t>
            </a:r>
            <a:r>
              <a:rPr lang="zh-CN" altLang="en-US" sz="1400" dirty="0">
                <a:latin typeface="微软雅黑" panose="020B0503020204020204" charset="-122"/>
                <a:ea typeface="微软雅黑" panose="020B0503020204020204" charset="-122"/>
                <a:sym typeface="+mn-ea"/>
              </a:rPr>
              <a:t>亿条推文、</a:t>
            </a:r>
            <a:r>
              <a:rPr lang="en-US" altLang="zh-CN" sz="1400" dirty="0">
                <a:latin typeface="微软雅黑" panose="020B0503020204020204" charset="-122"/>
                <a:ea typeface="微软雅黑" panose="020B0503020204020204" charset="-122"/>
                <a:sym typeface="+mn-ea"/>
              </a:rPr>
              <a:t>2940</a:t>
            </a:r>
            <a:r>
              <a:rPr lang="zh-CN" altLang="en-US" sz="1400" dirty="0">
                <a:latin typeface="微软雅黑" panose="020B0503020204020204" charset="-122"/>
                <a:ea typeface="微软雅黑" panose="020B0503020204020204" charset="-122"/>
                <a:sym typeface="+mn-ea"/>
              </a:rPr>
              <a:t>亿封电子邮件、</a:t>
            </a:r>
            <a:r>
              <a:rPr lang="en-US" altLang="zh-CN" sz="1400" dirty="0">
                <a:latin typeface="微软雅黑" panose="020B0503020204020204" charset="-122"/>
                <a:ea typeface="微软雅黑" panose="020B0503020204020204" charset="-122"/>
                <a:sym typeface="+mn-ea"/>
              </a:rPr>
              <a:t>400</a:t>
            </a:r>
            <a:r>
              <a:rPr lang="zh-CN" altLang="en-US" sz="1400" dirty="0">
                <a:latin typeface="微软雅黑" panose="020B0503020204020204" charset="-122"/>
                <a:ea typeface="微软雅黑" panose="020B0503020204020204" charset="-122"/>
                <a:sym typeface="+mn-ea"/>
              </a:rPr>
              <a:t>万</a:t>
            </a:r>
            <a:r>
              <a:rPr lang="en-US" altLang="zh-CN" sz="1400" dirty="0">
                <a:latin typeface="微软雅黑" panose="020B0503020204020204" charset="-122"/>
                <a:ea typeface="微软雅黑" panose="020B0503020204020204" charset="-122"/>
                <a:sym typeface="+mn-ea"/>
              </a:rPr>
              <a:t>GB</a:t>
            </a:r>
            <a:r>
              <a:rPr lang="zh-CN" altLang="en-US" sz="1400" dirty="0">
                <a:latin typeface="微软雅黑" panose="020B0503020204020204" charset="-122"/>
                <a:ea typeface="微软雅黑" panose="020B0503020204020204" charset="-122"/>
                <a:sym typeface="+mn-ea"/>
              </a:rPr>
              <a:t>的</a:t>
            </a:r>
            <a:r>
              <a:rPr lang="en-US" altLang="zh-CN" sz="1400" dirty="0">
                <a:latin typeface="微软雅黑" panose="020B0503020204020204" charset="-122"/>
                <a:ea typeface="微软雅黑" panose="020B0503020204020204" charset="-122"/>
                <a:sym typeface="+mn-ea"/>
              </a:rPr>
              <a:t>Facebook</a:t>
            </a:r>
            <a:r>
              <a:rPr lang="zh-CN" altLang="en-US" sz="1400" dirty="0">
                <a:latin typeface="微软雅黑" panose="020B0503020204020204" charset="-122"/>
                <a:ea typeface="微软雅黑" panose="020B0503020204020204" charset="-122"/>
                <a:sym typeface="+mn-ea"/>
              </a:rPr>
              <a:t>数据、</a:t>
            </a:r>
            <a:r>
              <a:rPr lang="en-US" altLang="zh-CN" sz="1400" dirty="0">
                <a:latin typeface="微软雅黑" panose="020B0503020204020204" charset="-122"/>
                <a:ea typeface="微软雅黑" panose="020B0503020204020204" charset="-122"/>
                <a:sym typeface="+mn-ea"/>
              </a:rPr>
              <a:t>650</a:t>
            </a:r>
            <a:r>
              <a:rPr lang="zh-CN" altLang="en-US" sz="1400" dirty="0">
                <a:latin typeface="微软雅黑" panose="020B0503020204020204" charset="-122"/>
                <a:ea typeface="微软雅黑" panose="020B0503020204020204" charset="-122"/>
                <a:sym typeface="+mn-ea"/>
              </a:rPr>
              <a:t>亿条</a:t>
            </a:r>
            <a:r>
              <a:rPr lang="en-US" altLang="zh-CN" sz="1400" dirty="0">
                <a:latin typeface="微软雅黑" panose="020B0503020204020204" charset="-122"/>
                <a:ea typeface="微软雅黑" panose="020B0503020204020204" charset="-122"/>
                <a:sym typeface="+mn-ea"/>
              </a:rPr>
              <a:t>WhatsApp</a:t>
            </a:r>
            <a:r>
              <a:rPr lang="zh-CN" altLang="en-US" sz="1400" dirty="0">
                <a:latin typeface="微软雅黑" panose="020B0503020204020204" charset="-122"/>
                <a:ea typeface="微软雅黑" panose="020B0503020204020204" charset="-122"/>
                <a:sym typeface="+mn-ea"/>
              </a:rPr>
              <a:t>消息和</a:t>
            </a:r>
            <a:r>
              <a:rPr lang="en-US" altLang="zh-CN" sz="1400" dirty="0">
                <a:latin typeface="微软雅黑" panose="020B0503020204020204" charset="-122"/>
                <a:ea typeface="微软雅黑" panose="020B0503020204020204" charset="-122"/>
                <a:sym typeface="+mn-ea"/>
              </a:rPr>
              <a:t>72</a:t>
            </a:r>
            <a:r>
              <a:rPr lang="zh-CN" altLang="en-US" sz="1400" dirty="0">
                <a:latin typeface="微软雅黑" panose="020B0503020204020204" charset="-122"/>
                <a:ea typeface="微软雅黑" panose="020B0503020204020204" charset="-122"/>
                <a:sym typeface="+mn-ea"/>
              </a:rPr>
              <a:t>万个小时的</a:t>
            </a:r>
            <a:r>
              <a:rPr lang="en-US" altLang="zh-CN" sz="1400" dirty="0">
                <a:latin typeface="微软雅黑" panose="020B0503020204020204" charset="-122"/>
                <a:ea typeface="微软雅黑" panose="020B0503020204020204" charset="-122"/>
                <a:sym typeface="+mn-ea"/>
              </a:rPr>
              <a:t>YouTube</a:t>
            </a:r>
            <a:r>
              <a:rPr lang="zh-CN" altLang="en-US" sz="1400" dirty="0">
                <a:latin typeface="微软雅黑" panose="020B0503020204020204" charset="-122"/>
                <a:ea typeface="微软雅黑" panose="020B0503020204020204" charset="-122"/>
                <a:sym typeface="+mn-ea"/>
              </a:rPr>
              <a:t>新视频。</a:t>
            </a:r>
            <a:endParaRPr lang="zh-CN" altLang="en-US" sz="1400" dirty="0">
              <a:latin typeface="微软雅黑" panose="020B0503020204020204" charset="-122"/>
              <a:ea typeface="微软雅黑" panose="020B0503020204020204" charset="-122"/>
              <a:sym typeface="+mn-ea"/>
            </a:endParaRPr>
          </a:p>
          <a:p>
            <a:pPr algn="l">
              <a:lnSpc>
                <a:spcPct val="130000"/>
              </a:lnSpc>
            </a:pPr>
            <a:r>
              <a:rPr lang="zh-CN" altLang="en-US" sz="1400" dirty="0">
                <a:latin typeface="微软雅黑" panose="020B0503020204020204" charset="-122"/>
                <a:ea typeface="微软雅黑" panose="020B0503020204020204" charset="-122"/>
                <a:sym typeface="+mn-ea"/>
              </a:rPr>
              <a:t>       全世界在</a:t>
            </a:r>
            <a:r>
              <a:rPr lang="en-US" altLang="zh-CN" sz="1400" dirty="0">
                <a:latin typeface="微软雅黑" panose="020B0503020204020204" charset="-122"/>
                <a:ea typeface="微软雅黑" panose="020B0503020204020204" charset="-122"/>
                <a:sym typeface="+mn-ea"/>
              </a:rPr>
              <a:t>2018</a:t>
            </a:r>
            <a:r>
              <a:rPr lang="zh-CN" altLang="en-US" sz="1400" dirty="0">
                <a:latin typeface="微软雅黑" panose="020B0503020204020204" charset="-122"/>
                <a:ea typeface="微软雅黑" panose="020B0503020204020204" charset="-122"/>
                <a:sym typeface="+mn-ea"/>
              </a:rPr>
              <a:t>年创建、捕获、复制和消耗的数据总量为</a:t>
            </a:r>
            <a:r>
              <a:rPr lang="en-US" altLang="zh-CN" sz="1400" dirty="0">
                <a:latin typeface="微软雅黑" panose="020B0503020204020204" charset="-122"/>
                <a:ea typeface="微软雅黑" panose="020B0503020204020204" charset="-122"/>
                <a:sym typeface="+mn-ea"/>
              </a:rPr>
              <a:t>33</a:t>
            </a:r>
            <a:r>
              <a:rPr lang="zh-CN" altLang="en-US" sz="1400" dirty="0">
                <a:latin typeface="微软雅黑" panose="020B0503020204020204" charset="-122"/>
                <a:ea typeface="微软雅黑" panose="020B0503020204020204" charset="-122"/>
                <a:sym typeface="+mn-ea"/>
              </a:rPr>
              <a:t>泽字节（</a:t>
            </a:r>
            <a:r>
              <a:rPr lang="en-US" altLang="zh-CN" sz="1400" dirty="0">
                <a:latin typeface="微软雅黑" panose="020B0503020204020204" charset="-122"/>
                <a:ea typeface="微软雅黑" panose="020B0503020204020204" charset="-122"/>
                <a:sym typeface="+mn-ea"/>
              </a:rPr>
              <a:t>ZB</a:t>
            </a:r>
            <a:r>
              <a:rPr lang="zh-CN" altLang="en-US" sz="1400" dirty="0">
                <a:latin typeface="微软雅黑" panose="020B0503020204020204" charset="-122"/>
                <a:ea typeface="微软雅黑" panose="020B0503020204020204" charset="-122"/>
                <a:sym typeface="+mn-ea"/>
              </a:rPr>
              <a:t>），相当于</a:t>
            </a:r>
            <a:r>
              <a:rPr lang="en-US" altLang="zh-CN" sz="1400" dirty="0">
                <a:latin typeface="微软雅黑" panose="020B0503020204020204" charset="-122"/>
                <a:ea typeface="微软雅黑" panose="020B0503020204020204" charset="-122"/>
                <a:sym typeface="+mn-ea"/>
              </a:rPr>
              <a:t>33</a:t>
            </a:r>
            <a:r>
              <a:rPr lang="zh-CN" altLang="en-US" sz="1400" dirty="0">
                <a:latin typeface="微软雅黑" panose="020B0503020204020204" charset="-122"/>
                <a:ea typeface="微软雅黑" panose="020B0503020204020204" charset="-122"/>
                <a:sym typeface="+mn-ea"/>
              </a:rPr>
              <a:t>万亿</a:t>
            </a:r>
            <a:r>
              <a:rPr lang="en-US" altLang="zh-CN" sz="1400" dirty="0">
                <a:latin typeface="微软雅黑" panose="020B0503020204020204" charset="-122"/>
                <a:ea typeface="微软雅黑" panose="020B0503020204020204" charset="-122"/>
                <a:sym typeface="+mn-ea"/>
              </a:rPr>
              <a:t>GB</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2020</a:t>
            </a:r>
            <a:r>
              <a:rPr lang="zh-CN" altLang="en-US" sz="1400" dirty="0">
                <a:latin typeface="微软雅黑" panose="020B0503020204020204" charset="-122"/>
                <a:ea typeface="微软雅黑" panose="020B0503020204020204" charset="-122"/>
                <a:sym typeface="+mn-ea"/>
              </a:rPr>
              <a:t>年，这一数字增长到</a:t>
            </a:r>
            <a:r>
              <a:rPr lang="en-US" altLang="zh-CN" sz="1400" dirty="0">
                <a:latin typeface="微软雅黑" panose="020B0503020204020204" charset="-122"/>
                <a:ea typeface="微软雅黑" panose="020B0503020204020204" charset="-122"/>
                <a:sym typeface="+mn-ea"/>
              </a:rPr>
              <a:t>59 ZB</a:t>
            </a:r>
            <a:r>
              <a:rPr lang="zh-CN" altLang="en-US" sz="1400" dirty="0">
                <a:latin typeface="微软雅黑" panose="020B0503020204020204" charset="-122"/>
                <a:ea typeface="微软雅黑" panose="020B0503020204020204" charset="-122"/>
                <a:sym typeface="+mn-ea"/>
              </a:rPr>
              <a:t>，预计到</a:t>
            </a:r>
            <a:r>
              <a:rPr lang="en-US" altLang="zh-CN" sz="1400" dirty="0">
                <a:latin typeface="微软雅黑" panose="020B0503020204020204" charset="-122"/>
                <a:ea typeface="微软雅黑" panose="020B0503020204020204" charset="-122"/>
                <a:sym typeface="+mn-ea"/>
              </a:rPr>
              <a:t>2025</a:t>
            </a:r>
            <a:r>
              <a:rPr lang="zh-CN" altLang="en-US" sz="1400" dirty="0">
                <a:latin typeface="微软雅黑" panose="020B0503020204020204" charset="-122"/>
                <a:ea typeface="微软雅黑" panose="020B0503020204020204" charset="-122"/>
                <a:sym typeface="+mn-ea"/>
              </a:rPr>
              <a:t>年将达到令人难以想象的</a:t>
            </a:r>
            <a:r>
              <a:rPr lang="en-US" altLang="zh-CN" sz="1400" dirty="0">
                <a:latin typeface="微软雅黑" panose="020B0503020204020204" charset="-122"/>
                <a:ea typeface="微软雅黑" panose="020B0503020204020204" charset="-122"/>
                <a:sym typeface="+mn-ea"/>
              </a:rPr>
              <a:t>175 ZB</a:t>
            </a:r>
            <a:r>
              <a:rPr lang="zh-CN" altLang="en-US" sz="1400" dirty="0">
                <a:latin typeface="微软雅黑" panose="020B0503020204020204" charset="-122"/>
                <a:ea typeface="微软雅黑" panose="020B0503020204020204" charset="-122"/>
                <a:sym typeface="+mn-ea"/>
              </a:rPr>
              <a:t>。</a:t>
            </a:r>
            <a:r>
              <a:rPr lang="en-US" altLang="zh-CN" sz="1400" dirty="0">
                <a:latin typeface="微软雅黑" panose="020B0503020204020204" charset="-122"/>
                <a:ea typeface="微软雅黑" panose="020B0503020204020204" charset="-122"/>
                <a:sym typeface="+mn-ea"/>
              </a:rPr>
              <a:t>1</a:t>
            </a:r>
            <a:r>
              <a:rPr lang="zh-CN" altLang="en-US" sz="1400" dirty="0">
                <a:latin typeface="微软雅黑" panose="020B0503020204020204" charset="-122"/>
                <a:ea typeface="微软雅黑" panose="020B0503020204020204" charset="-122"/>
                <a:sym typeface="+mn-ea"/>
              </a:rPr>
              <a:t>泽字节是</a:t>
            </a:r>
            <a:r>
              <a:rPr lang="en-US" altLang="zh-CN" sz="1400" dirty="0">
                <a:latin typeface="微软雅黑" panose="020B0503020204020204" charset="-122"/>
                <a:ea typeface="微软雅黑" panose="020B0503020204020204" charset="-122"/>
                <a:sym typeface="+mn-ea"/>
              </a:rPr>
              <a:t>8,000,000,000,000,000,000,000</a:t>
            </a:r>
            <a:r>
              <a:rPr lang="zh-CN" altLang="en-US" sz="1400" dirty="0">
                <a:latin typeface="微软雅黑" panose="020B0503020204020204" charset="-122"/>
                <a:ea typeface="微软雅黑" panose="020B0503020204020204" charset="-122"/>
                <a:sym typeface="+mn-ea"/>
              </a:rPr>
              <a:t>比特。</a:t>
            </a:r>
            <a:endParaRPr lang="zh-CN" altLang="en-US" sz="1400" dirty="0">
              <a:latin typeface="微软雅黑" panose="020B0503020204020204" charset="-122"/>
              <a:ea typeface="微软雅黑" panose="020B0503020204020204" charset="-122"/>
              <a:sym typeface="+mn-ea"/>
            </a:endParaRPr>
          </a:p>
          <a:p>
            <a:pPr algn="l">
              <a:lnSpc>
                <a:spcPct val="130000"/>
              </a:lnSpc>
            </a:pPr>
            <a:r>
              <a:rPr lang="zh-CN" altLang="en-US" sz="1400" dirty="0">
                <a:latin typeface="微软雅黑" panose="020B0503020204020204" charset="-122"/>
                <a:ea typeface="微软雅黑" panose="020B0503020204020204" charset="-122"/>
                <a:sym typeface="+mn-ea"/>
              </a:rPr>
              <a:t>       为了让这些数字更直观，我们假设每一个比特都是一枚</a:t>
            </a:r>
            <a:r>
              <a:rPr lang="en-US" altLang="zh-CN" sz="1400" dirty="0">
                <a:latin typeface="微软雅黑" panose="020B0503020204020204" charset="-122"/>
                <a:ea typeface="微软雅黑" panose="020B0503020204020204" charset="-122"/>
                <a:sym typeface="+mn-ea"/>
              </a:rPr>
              <a:t>1</a:t>
            </a:r>
            <a:r>
              <a:rPr lang="zh-CN" altLang="en-US" sz="1400" dirty="0">
                <a:latin typeface="微软雅黑" panose="020B0503020204020204" charset="-122"/>
                <a:ea typeface="微软雅黑" panose="020B0503020204020204" charset="-122"/>
                <a:sym typeface="+mn-ea"/>
              </a:rPr>
              <a:t>英镑的硬币，大约</a:t>
            </a:r>
            <a:r>
              <a:rPr lang="en-US" altLang="zh-CN" sz="1400" dirty="0">
                <a:latin typeface="微软雅黑" panose="020B0503020204020204" charset="-122"/>
                <a:ea typeface="微软雅黑" panose="020B0503020204020204" charset="-122"/>
                <a:sym typeface="+mn-ea"/>
              </a:rPr>
              <a:t>3</a:t>
            </a:r>
            <a:r>
              <a:rPr lang="zh-CN" altLang="en-US" sz="1400" dirty="0">
                <a:latin typeface="微软雅黑" panose="020B0503020204020204" charset="-122"/>
                <a:ea typeface="微软雅黑" panose="020B0503020204020204" charset="-122"/>
                <a:sym typeface="+mn-ea"/>
              </a:rPr>
              <a:t>毫米（</a:t>
            </a:r>
            <a:r>
              <a:rPr lang="en-US" altLang="zh-CN" sz="1400" dirty="0">
                <a:latin typeface="微软雅黑" panose="020B0503020204020204" charset="-122"/>
                <a:ea typeface="微软雅黑" panose="020B0503020204020204" charset="-122"/>
                <a:sym typeface="+mn-ea"/>
              </a:rPr>
              <a:t>0.1</a:t>
            </a:r>
            <a:r>
              <a:rPr lang="zh-CN" altLang="en-US" sz="1400" dirty="0">
                <a:latin typeface="微软雅黑" panose="020B0503020204020204" charset="-122"/>
                <a:ea typeface="微软雅黑" panose="020B0503020204020204" charset="-122"/>
                <a:sym typeface="+mn-ea"/>
              </a:rPr>
              <a:t>英寸）厚。由一摞硬币组成的</a:t>
            </a:r>
            <a:r>
              <a:rPr lang="en-US" altLang="zh-CN" sz="1400" dirty="0">
                <a:latin typeface="微软雅黑" panose="020B0503020204020204" charset="-122"/>
                <a:ea typeface="微软雅黑" panose="020B0503020204020204" charset="-122"/>
                <a:sym typeface="+mn-ea"/>
              </a:rPr>
              <a:t>1ZB</a:t>
            </a:r>
            <a:r>
              <a:rPr lang="zh-CN" altLang="en-US" sz="1400" dirty="0">
                <a:latin typeface="微软雅黑" panose="020B0503020204020204" charset="-122"/>
                <a:ea typeface="微软雅黑" panose="020B0503020204020204" charset="-122"/>
                <a:sym typeface="+mn-ea"/>
              </a:rPr>
              <a:t>将有</a:t>
            </a:r>
            <a:r>
              <a:rPr lang="en-US" altLang="zh-CN" sz="1400" dirty="0">
                <a:latin typeface="微软雅黑" panose="020B0503020204020204" charset="-122"/>
                <a:ea typeface="微软雅黑" panose="020B0503020204020204" charset="-122"/>
                <a:sym typeface="+mn-ea"/>
              </a:rPr>
              <a:t>2550</a:t>
            </a:r>
            <a:r>
              <a:rPr lang="zh-CN" altLang="en-US" sz="1400" dirty="0">
                <a:latin typeface="微软雅黑" panose="020B0503020204020204" charset="-122"/>
                <a:ea typeface="微软雅黑" panose="020B0503020204020204" charset="-122"/>
                <a:sym typeface="+mn-ea"/>
              </a:rPr>
              <a:t>光年高，可以让你到达最近的恒星系统半人马座阿尔法星</a:t>
            </a:r>
            <a:r>
              <a:rPr lang="en-US" altLang="zh-CN" sz="1400" dirty="0">
                <a:latin typeface="微软雅黑" panose="020B0503020204020204" charset="-122"/>
                <a:ea typeface="微软雅黑" panose="020B0503020204020204" charset="-122"/>
                <a:sym typeface="+mn-ea"/>
              </a:rPr>
              <a:t>600</a:t>
            </a:r>
            <a:r>
              <a:rPr lang="zh-CN" altLang="en-US" sz="1400" dirty="0">
                <a:latin typeface="微软雅黑" panose="020B0503020204020204" charset="-122"/>
                <a:ea typeface="微软雅黑" panose="020B0503020204020204" charset="-122"/>
                <a:sym typeface="+mn-ea"/>
              </a:rPr>
              <a:t>次。目前，我们每年产生的数据量是这个数字的</a:t>
            </a:r>
            <a:r>
              <a:rPr lang="en-US" altLang="zh-CN" sz="1400" dirty="0">
                <a:latin typeface="微软雅黑" panose="020B0503020204020204" charset="-122"/>
                <a:ea typeface="微软雅黑" panose="020B0503020204020204" charset="-122"/>
                <a:sym typeface="+mn-ea"/>
              </a:rPr>
              <a:t>59</a:t>
            </a:r>
            <a:r>
              <a:rPr lang="zh-CN" altLang="en-US" sz="1400" dirty="0">
                <a:latin typeface="微软雅黑" panose="020B0503020204020204" charset="-122"/>
                <a:ea typeface="微软雅黑" panose="020B0503020204020204" charset="-122"/>
                <a:sym typeface="+mn-ea"/>
              </a:rPr>
              <a:t>倍，复合增长率估计在</a:t>
            </a:r>
            <a:r>
              <a:rPr lang="en-US" altLang="zh-CN" sz="1400" dirty="0">
                <a:latin typeface="微软雅黑" panose="020B0503020204020204" charset="-122"/>
                <a:ea typeface="微软雅黑" panose="020B0503020204020204" charset="-122"/>
                <a:sym typeface="+mn-ea"/>
              </a:rPr>
              <a:t>61%</a:t>
            </a:r>
            <a:r>
              <a:rPr lang="zh-CN" altLang="en-US" sz="1400" dirty="0">
                <a:latin typeface="微软雅黑" panose="020B0503020204020204" charset="-122"/>
                <a:ea typeface="微软雅黑" panose="020B0503020204020204" charset="-122"/>
                <a:sym typeface="+mn-ea"/>
              </a:rPr>
              <a:t>左右。（资料来源：中国科学技术馆）</a:t>
            </a:r>
            <a:endParaRPr lang="zh-CN" altLang="en-US" sz="1400" dirty="0">
              <a:latin typeface="微软雅黑" panose="020B0503020204020204" charset="-122"/>
              <a:ea typeface="微软雅黑" panose="020B0503020204020204" charset="-122"/>
              <a:sym typeface="+mn-ea"/>
            </a:endParaRPr>
          </a:p>
          <a:p>
            <a:pPr algn="l">
              <a:lnSpc>
                <a:spcPct val="130000"/>
              </a:lnSpc>
            </a:pPr>
            <a:r>
              <a:rPr lang="zh-CN" altLang="en-US" sz="1400" dirty="0">
                <a:latin typeface="微软雅黑" panose="020B0503020204020204" charset="-122"/>
                <a:ea typeface="微软雅黑" panose="020B0503020204020204" charset="-122"/>
                <a:sym typeface="+mn-ea"/>
              </a:rPr>
              <a:t>       各行各业都在疯狂产生数据，每个人都被推进了信息爆炸的时代。</a:t>
            </a:r>
            <a:r>
              <a:rPr lang="en-US" altLang="zh-CN" sz="1400" dirty="0">
                <a:latin typeface="微软雅黑" panose="020B0503020204020204" charset="-122"/>
                <a:ea typeface="微软雅黑" panose="020B0503020204020204" charset="-122"/>
                <a:sym typeface="+mn-ea"/>
              </a:rPr>
              <a:t>IDC</a:t>
            </a:r>
            <a:r>
              <a:rPr lang="zh-CN" altLang="en-US" sz="1400" dirty="0">
                <a:latin typeface="微软雅黑" panose="020B0503020204020204" charset="-122"/>
                <a:ea typeface="微软雅黑" panose="020B0503020204020204" charset="-122"/>
                <a:sym typeface="+mn-ea"/>
              </a:rPr>
              <a:t>（互联网数据中心</a:t>
            </a:r>
            <a:r>
              <a:rPr lang="en-US" altLang="zh-CN" sz="1400" dirty="0">
                <a:latin typeface="微软雅黑" panose="020B0503020204020204" charset="-122"/>
                <a:ea typeface="微软雅黑" panose="020B0503020204020204" charset="-122"/>
                <a:sym typeface="+mn-ea"/>
              </a:rPr>
              <a:t>Internet Data Center</a:t>
            </a:r>
            <a:r>
              <a:rPr lang="zh-CN" altLang="en-US" sz="1400" dirty="0">
                <a:latin typeface="微软雅黑" panose="020B0503020204020204" charset="-122"/>
                <a:ea typeface="微软雅黑" panose="020B0503020204020204" charset="-122"/>
                <a:sym typeface="+mn-ea"/>
              </a:rPr>
              <a:t>）发布的</a:t>
            </a:r>
            <a:r>
              <a:rPr lang="en-US" altLang="zh-CN" sz="1400" dirty="0">
                <a:latin typeface="微软雅黑" panose="020B0503020204020204" charset="-122"/>
                <a:ea typeface="微软雅黑" panose="020B0503020204020204" charset="-122"/>
                <a:sym typeface="+mn-ea"/>
              </a:rPr>
              <a:t>《</a:t>
            </a:r>
            <a:r>
              <a:rPr lang="zh-CN" altLang="en-US" sz="1400" dirty="0">
                <a:latin typeface="微软雅黑" panose="020B0503020204020204" charset="-122"/>
                <a:ea typeface="微软雅黑" panose="020B0503020204020204" charset="-122"/>
                <a:sym typeface="+mn-ea"/>
              </a:rPr>
              <a:t>数据时代</a:t>
            </a:r>
            <a:r>
              <a:rPr lang="en-US" altLang="zh-CN" sz="1400" dirty="0">
                <a:latin typeface="微软雅黑" panose="020B0503020204020204" charset="-122"/>
                <a:ea typeface="微软雅黑" panose="020B0503020204020204" charset="-122"/>
                <a:sym typeface="+mn-ea"/>
              </a:rPr>
              <a:t>2025》</a:t>
            </a:r>
            <a:r>
              <a:rPr lang="zh-CN" altLang="en-US" sz="1400" dirty="0">
                <a:latin typeface="微软雅黑" panose="020B0503020204020204" charset="-122"/>
                <a:ea typeface="微软雅黑" panose="020B0503020204020204" charset="-122"/>
                <a:sym typeface="+mn-ea"/>
              </a:rPr>
              <a:t>白皮书预测：在</a:t>
            </a:r>
            <a:r>
              <a:rPr lang="en-US" altLang="zh-CN" sz="1400" dirty="0">
                <a:latin typeface="微软雅黑" panose="020B0503020204020204" charset="-122"/>
                <a:ea typeface="微软雅黑" panose="020B0503020204020204" charset="-122"/>
                <a:sym typeface="+mn-ea"/>
              </a:rPr>
              <a:t>2025</a:t>
            </a:r>
            <a:r>
              <a:rPr lang="zh-CN" altLang="en-US" sz="1400" dirty="0">
                <a:latin typeface="微软雅黑" panose="020B0503020204020204" charset="-122"/>
                <a:ea typeface="微软雅黑" panose="020B0503020204020204" charset="-122"/>
                <a:sym typeface="+mn-ea"/>
              </a:rPr>
              <a:t>年，全球数据量将达到史无前例的</a:t>
            </a:r>
            <a:r>
              <a:rPr lang="en-US" altLang="zh-CN" sz="1400" dirty="0">
                <a:latin typeface="微软雅黑" panose="020B0503020204020204" charset="-122"/>
                <a:ea typeface="微软雅黑" panose="020B0503020204020204" charset="-122"/>
                <a:sym typeface="+mn-ea"/>
              </a:rPr>
              <a:t>163ZB</a:t>
            </a:r>
            <a:r>
              <a:rPr lang="zh-CN" altLang="en-US" sz="1400" dirty="0">
                <a:latin typeface="微软雅黑" panose="020B0503020204020204" charset="-122"/>
                <a:ea typeface="微软雅黑" panose="020B0503020204020204" charset="-122"/>
                <a:sym typeface="+mn-ea"/>
              </a:rPr>
              <a:t>。</a:t>
            </a:r>
            <a:endParaRPr lang="en-US" altLang="zh-CN" sz="1400" dirty="0">
              <a:latin typeface="微软雅黑" panose="020B0503020204020204" charset="-122"/>
              <a:ea typeface="微软雅黑" panose="020B050302020402020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1"/>
          <a:stretch>
            <a:fillRect/>
          </a:stretch>
        </p:blipFill>
        <p:spPr>
          <a:xfrm>
            <a:off x="5586095" y="946150"/>
            <a:ext cx="3412490" cy="3507105"/>
          </a:xfrm>
          <a:prstGeom prst="rect">
            <a:avLst/>
          </a:prstGeom>
          <a:noFill/>
          <a:ln w="9525">
            <a:noFill/>
          </a:ln>
        </p:spPr>
      </p:pic>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金融大数据的理论基础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506730"/>
          </a:xfrm>
          <a:prstGeom prst="rect">
            <a:avLst/>
          </a:prstGeom>
          <a:noFill/>
        </p:spPr>
        <p:txBody>
          <a:bodyPr wrap="square" rtlCol="0" anchor="t">
            <a:spAutoFit/>
          </a:bodyPr>
          <a:lstStyle/>
          <a:p>
            <a:pPr>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latin typeface="微软雅黑" panose="020B0503020204020204" charset="-122"/>
                <a:ea typeface="微软雅黑" panose="020B0503020204020204" charset="-122"/>
                <a:sym typeface="+mn-ea"/>
              </a:rPr>
              <a:t>   </a:t>
            </a:r>
            <a:endParaRPr lang="zh-CN" dirty="0">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476250" y="1131570"/>
            <a:ext cx="4639310" cy="2630170"/>
          </a:xfrm>
          <a:prstGeom prst="rect">
            <a:avLst/>
          </a:prstGeom>
          <a:noFill/>
        </p:spPr>
        <p:txBody>
          <a:bodyPr wrap="square" rtlCol="0" anchor="t">
            <a:spAutoFit/>
          </a:bodyPr>
          <a:lstStyle/>
          <a:p>
            <a:pPr>
              <a:lnSpc>
                <a:spcPct val="150000"/>
              </a:lnSpc>
            </a:pPr>
            <a:r>
              <a:rPr lang="zh-CN" sz="2000" b="1" dirty="0">
                <a:solidFill>
                  <a:schemeClr val="accent6"/>
                </a:solidFill>
                <a:latin typeface="微软雅黑" panose="020B0503020204020204" charset="-122"/>
                <a:ea typeface="微软雅黑" panose="020B0503020204020204" charset="-122"/>
                <a:sym typeface="+mn-ea"/>
              </a:rPr>
              <a:t>发起抢答：</a:t>
            </a:r>
            <a:r>
              <a:rPr lang="zh-CN" dirty="0">
                <a:latin typeface="微软雅黑" panose="020B0503020204020204" charset="-122"/>
                <a:ea typeface="微软雅黑" panose="020B0503020204020204" charset="-122"/>
                <a:sym typeface="+mn-ea"/>
              </a:rPr>
              <a:t>什么金融机构理论？</a:t>
            </a:r>
            <a:endParaRPr lang="zh-CN" dirty="0">
              <a:latin typeface="微软雅黑" panose="020B0503020204020204" charset="-122"/>
              <a:ea typeface="微软雅黑" panose="020B0503020204020204" charset="-122"/>
              <a:sym typeface="+mn-ea"/>
            </a:endParaRPr>
          </a:p>
          <a:p>
            <a:pPr>
              <a:lnSpc>
                <a:spcPct val="150000"/>
              </a:lnSpc>
            </a:pPr>
            <a:endParaRPr lang="zh-CN" dirty="0">
              <a:latin typeface="微软雅黑" panose="020B0503020204020204" charset="-122"/>
              <a:ea typeface="微软雅黑" panose="020B0503020204020204" charset="-122"/>
              <a:sym typeface="+mn-ea"/>
            </a:endParaRPr>
          </a:p>
          <a:p>
            <a:pPr>
              <a:lnSpc>
                <a:spcPct val="150000"/>
              </a:lnSpc>
            </a:pPr>
            <a:r>
              <a:rPr lang="zh-CN" dirty="0">
                <a:latin typeface="微软雅黑" panose="020B0503020204020204" charset="-122"/>
                <a:ea typeface="微软雅黑" panose="020B0503020204020204" charset="-122"/>
                <a:sym typeface="+mn-ea"/>
              </a:rPr>
              <a:t>金融功能理论观点</a:t>
            </a:r>
            <a:endParaRPr lang="zh-CN" sz="2000" b="1" dirty="0">
              <a:solidFill>
                <a:schemeClr val="accent6"/>
              </a:solidFill>
              <a:latin typeface="微软雅黑" panose="020B0503020204020204" charset="-122"/>
              <a:ea typeface="微软雅黑" panose="020B0503020204020204" charset="-122"/>
              <a:sym typeface="+mn-ea"/>
            </a:endParaRPr>
          </a:p>
          <a:p>
            <a:pPr>
              <a:lnSpc>
                <a:spcPct val="150000"/>
              </a:lnSpc>
            </a:pPr>
            <a:r>
              <a:rPr lang="zh-CN" dirty="0">
                <a:latin typeface="微软雅黑" panose="020B0503020204020204" charset="-122"/>
                <a:ea typeface="微软雅黑" panose="020B0503020204020204" charset="-122"/>
                <a:sym typeface="+mn-ea"/>
              </a:rPr>
              <a:t>第一，金融功能比金融机构有更大的稳定性；</a:t>
            </a:r>
            <a:endParaRPr lang="zh-CN" dirty="0">
              <a:latin typeface="微软雅黑" panose="020B0503020204020204" charset="-122"/>
              <a:ea typeface="微软雅黑" panose="020B0503020204020204" charset="-122"/>
              <a:sym typeface="+mn-ea"/>
            </a:endParaRPr>
          </a:p>
          <a:p>
            <a:pPr>
              <a:lnSpc>
                <a:spcPct val="150000"/>
              </a:lnSpc>
            </a:pPr>
            <a:r>
              <a:rPr lang="zh-CN" dirty="0">
                <a:latin typeface="微软雅黑" panose="020B0503020204020204" charset="-122"/>
                <a:ea typeface="微软雅黑" panose="020B0503020204020204" charset="-122"/>
                <a:sym typeface="+mn-ea"/>
              </a:rPr>
              <a:t>第二，金融功能比金融机构更加重要，实质重于形式。</a:t>
            </a:r>
            <a:endParaRPr lang="zh-CN" dirty="0">
              <a:latin typeface="微软雅黑" panose="020B0503020204020204" charset="-122"/>
              <a:ea typeface="微软雅黑" panose="020B050302020402020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252730" y="1442085"/>
            <a:ext cx="9472930" cy="1305560"/>
          </a:xfrm>
          <a:prstGeom prst="rect">
            <a:avLst/>
          </a:prstGeom>
          <a:noFill/>
        </p:spPr>
        <p:txBody>
          <a:bodyPr wrap="square" lIns="68580" tIns="34290" rIns="68580" bIns="34290" rtlCol="0">
            <a:no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任务</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四</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大数据在</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sym typeface="+mn-ea"/>
              </a:rPr>
              <a:t>金融领域</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的应用</a:t>
            </a:r>
            <a:endPar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主讲教师：刘志敏</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5507990" y="394017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2531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大数据在金融领域的应用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4" name="矩形 3"/>
          <p:cNvSpPr/>
          <p:nvPr>
            <p:custDataLst>
              <p:tags r:id="rId1"/>
            </p:custDataLst>
          </p:nvPr>
        </p:nvSpPr>
        <p:spPr>
          <a:xfrm>
            <a:off x="1622367" y="727592"/>
            <a:ext cx="5070764" cy="441590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dirty="0"/>
          </a:p>
        </p:txBody>
      </p:sp>
      <p:sp>
        <p:nvSpPr>
          <p:cNvPr id="5" name="椭圆 4"/>
          <p:cNvSpPr/>
          <p:nvPr>
            <p:custDataLst>
              <p:tags r:id="rId2"/>
            </p:custDataLst>
          </p:nvPr>
        </p:nvSpPr>
        <p:spPr>
          <a:xfrm>
            <a:off x="3185160" y="2185498"/>
            <a:ext cx="1895302" cy="1264392"/>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金融大数据</a:t>
            </a:r>
            <a:endParaRPr lang="zh-CN" altLang="en-US" dirty="0">
              <a:solidFill>
                <a:schemeClr val="tx1"/>
              </a:solidFill>
            </a:endParaRPr>
          </a:p>
        </p:txBody>
      </p:sp>
      <p:cxnSp>
        <p:nvCxnSpPr>
          <p:cNvPr id="9" name="直接连接符 8"/>
          <p:cNvCxnSpPr>
            <a:stCxn id="4" idx="0"/>
          </p:cNvCxnSpPr>
          <p:nvPr>
            <p:custDataLst>
              <p:tags r:id="rId3"/>
            </p:custDataLst>
          </p:nvPr>
        </p:nvCxnSpPr>
        <p:spPr>
          <a:xfrm>
            <a:off x="4157749" y="727592"/>
            <a:ext cx="20782" cy="145790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4"/>
            </p:custDataLst>
          </p:nvPr>
        </p:nvCxnSpPr>
        <p:spPr>
          <a:xfrm flipV="1">
            <a:off x="5030586" y="2000711"/>
            <a:ext cx="1637607" cy="62548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5"/>
            </p:custDataLst>
          </p:nvPr>
        </p:nvSpPr>
        <p:spPr>
          <a:xfrm>
            <a:off x="4648200" y="714375"/>
            <a:ext cx="1652905" cy="1410335"/>
          </a:xfrm>
          <a:prstGeom prst="rect">
            <a:avLst/>
          </a:prstGeom>
          <a:solidFill>
            <a:schemeClr val="accent2"/>
          </a:solidFill>
        </p:spPr>
        <p:txBody>
          <a:bodyPr wrap="square" rtlCol="0">
            <a:noAutofit/>
          </a:bodyPr>
          <a:lstStyle/>
          <a:p>
            <a:pPr>
              <a:lnSpc>
                <a:spcPct val="150000"/>
              </a:lnSpc>
            </a:pPr>
            <a:r>
              <a:rPr lang="en-US" altLang="zh-CN" sz="1200" b="1" dirty="0">
                <a:solidFill>
                  <a:schemeClr val="tx1"/>
                </a:solidFill>
              </a:rPr>
              <a:t>2.</a:t>
            </a:r>
            <a:r>
              <a:rPr lang="zh-CN" altLang="en-US" sz="1200" b="1" dirty="0">
                <a:solidFill>
                  <a:schemeClr val="tx1"/>
                </a:solidFill>
              </a:rPr>
              <a:t>精准营销</a:t>
            </a:r>
            <a:endParaRPr lang="en-US" altLang="zh-CN" sz="1200" b="1" dirty="0">
              <a:solidFill>
                <a:schemeClr val="tx1"/>
              </a:solidFill>
            </a:endParaRPr>
          </a:p>
          <a:p>
            <a:pPr>
              <a:lnSpc>
                <a:spcPct val="150000"/>
              </a:lnSpc>
            </a:pPr>
            <a:r>
              <a:rPr lang="zh-CN" altLang="en-US" sz="1200" b="1" dirty="0">
                <a:solidFill>
                  <a:schemeClr val="tx1"/>
                </a:solidFill>
              </a:rPr>
              <a:t>  实时营销</a:t>
            </a:r>
            <a:endParaRPr lang="en-US" altLang="zh-CN" sz="1200" b="1" dirty="0">
              <a:solidFill>
                <a:schemeClr val="tx1"/>
              </a:solidFill>
            </a:endParaRPr>
          </a:p>
          <a:p>
            <a:pPr>
              <a:lnSpc>
                <a:spcPct val="150000"/>
              </a:lnSpc>
            </a:pPr>
            <a:r>
              <a:rPr lang="zh-CN" altLang="en-US" sz="1200" b="1" dirty="0">
                <a:solidFill>
                  <a:schemeClr val="tx1"/>
                </a:solidFill>
              </a:rPr>
              <a:t>  交叉营销</a:t>
            </a:r>
            <a:endParaRPr lang="en-US" altLang="zh-CN" sz="1200" b="1" dirty="0">
              <a:solidFill>
                <a:schemeClr val="tx1"/>
              </a:solidFill>
            </a:endParaRPr>
          </a:p>
          <a:p>
            <a:pPr>
              <a:lnSpc>
                <a:spcPct val="150000"/>
              </a:lnSpc>
            </a:pPr>
            <a:r>
              <a:rPr lang="zh-CN" altLang="en-US" sz="1200" b="1" dirty="0">
                <a:solidFill>
                  <a:schemeClr val="tx1"/>
                </a:solidFill>
              </a:rPr>
              <a:t>  个性化推荐</a:t>
            </a:r>
            <a:endParaRPr lang="en-US" altLang="zh-CN" sz="1200" b="1" dirty="0">
              <a:solidFill>
                <a:schemeClr val="tx1"/>
              </a:solidFill>
            </a:endParaRPr>
          </a:p>
          <a:p>
            <a:pPr>
              <a:lnSpc>
                <a:spcPct val="150000"/>
              </a:lnSpc>
            </a:pPr>
            <a:r>
              <a:rPr lang="zh-CN" altLang="en-US" sz="1200" b="1" dirty="0">
                <a:solidFill>
                  <a:schemeClr val="tx1"/>
                </a:solidFill>
              </a:rPr>
              <a:t>   客户生命周期管理</a:t>
            </a:r>
            <a:endParaRPr lang="en-US" altLang="zh-CN" sz="1200" b="1" dirty="0">
              <a:solidFill>
                <a:schemeClr val="tx1"/>
              </a:solidFill>
            </a:endParaRPr>
          </a:p>
          <a:p>
            <a:pPr>
              <a:lnSpc>
                <a:spcPct val="150000"/>
              </a:lnSpc>
            </a:pPr>
            <a:r>
              <a:rPr lang="zh-CN" altLang="en-US" sz="1200"/>
              <a:t>    </a:t>
            </a:r>
            <a:endParaRPr lang="zh-CN" altLang="en-US" sz="1200" dirty="0"/>
          </a:p>
        </p:txBody>
      </p:sp>
      <p:sp>
        <p:nvSpPr>
          <p:cNvPr id="28" name="文本框 27"/>
          <p:cNvSpPr txBox="1"/>
          <p:nvPr>
            <p:custDataLst>
              <p:tags r:id="rId6"/>
            </p:custDataLst>
          </p:nvPr>
        </p:nvSpPr>
        <p:spPr>
          <a:xfrm>
            <a:off x="1782445" y="831850"/>
            <a:ext cx="1703705" cy="977900"/>
          </a:xfrm>
          <a:prstGeom prst="rect">
            <a:avLst/>
          </a:prstGeom>
          <a:solidFill>
            <a:srgbClr val="FF0000"/>
          </a:solidFill>
        </p:spPr>
        <p:txBody>
          <a:bodyPr wrap="square" rtlCol="0">
            <a:noAutofit/>
          </a:bodyPr>
          <a:lstStyle/>
          <a:p>
            <a:pPr>
              <a:lnSpc>
                <a:spcPct val="150000"/>
              </a:lnSpc>
            </a:pPr>
            <a:r>
              <a:rPr lang="en-US" altLang="zh-CN" sz="1200" dirty="0"/>
              <a:t>1</a:t>
            </a:r>
            <a:r>
              <a:rPr lang="en-US" altLang="zh-CN" sz="1200" b="1" dirty="0">
                <a:solidFill>
                  <a:schemeClr val="tx1"/>
                </a:solidFill>
              </a:rPr>
              <a:t>.</a:t>
            </a:r>
            <a:r>
              <a:rPr lang="zh-CN" altLang="en-US" sz="1200" b="1" dirty="0">
                <a:solidFill>
                  <a:schemeClr val="tx1"/>
                </a:solidFill>
              </a:rPr>
              <a:t>客户画像</a:t>
            </a:r>
            <a:endParaRPr lang="en-US" altLang="zh-CN" sz="1200" b="1" dirty="0">
              <a:solidFill>
                <a:schemeClr val="tx1"/>
              </a:solidFill>
            </a:endParaRPr>
          </a:p>
          <a:p>
            <a:pPr>
              <a:lnSpc>
                <a:spcPct val="150000"/>
              </a:lnSpc>
            </a:pPr>
            <a:r>
              <a:rPr lang="zh-CN" altLang="en-US" sz="1200" b="1" dirty="0">
                <a:solidFill>
                  <a:schemeClr val="tx1"/>
                </a:solidFill>
              </a:rPr>
              <a:t>  个人客户画像</a:t>
            </a:r>
            <a:endParaRPr lang="en-US" altLang="zh-CN" sz="1200" b="1" dirty="0">
              <a:solidFill>
                <a:schemeClr val="tx1"/>
              </a:solidFill>
            </a:endParaRPr>
          </a:p>
          <a:p>
            <a:pPr>
              <a:lnSpc>
                <a:spcPct val="150000"/>
              </a:lnSpc>
            </a:pPr>
            <a:r>
              <a:rPr lang="zh-CN" altLang="en-US" sz="1200" b="1" dirty="0">
                <a:solidFill>
                  <a:schemeClr val="tx1"/>
                </a:solidFill>
              </a:rPr>
              <a:t>  企业客户画像</a:t>
            </a:r>
            <a:endParaRPr lang="zh-CN" altLang="en-US" sz="1200" b="1" dirty="0">
              <a:solidFill>
                <a:schemeClr val="tx1"/>
              </a:solidFill>
            </a:endParaRPr>
          </a:p>
        </p:txBody>
      </p:sp>
      <p:sp>
        <p:nvSpPr>
          <p:cNvPr id="29" name="文本框 28"/>
          <p:cNvSpPr txBox="1"/>
          <p:nvPr>
            <p:custDataLst>
              <p:tags r:id="rId7"/>
            </p:custDataLst>
          </p:nvPr>
        </p:nvSpPr>
        <p:spPr>
          <a:xfrm>
            <a:off x="2577465" y="3825875"/>
            <a:ext cx="1633220" cy="1216660"/>
          </a:xfrm>
          <a:prstGeom prst="rect">
            <a:avLst/>
          </a:prstGeom>
          <a:solidFill>
            <a:schemeClr val="accent6">
              <a:lumMod val="75000"/>
            </a:schemeClr>
          </a:solidFill>
        </p:spPr>
        <p:txBody>
          <a:bodyPr wrap="square" rtlCol="0">
            <a:noAutofit/>
          </a:bodyPr>
          <a:lstStyle/>
          <a:p>
            <a:pPr>
              <a:lnSpc>
                <a:spcPct val="150000"/>
              </a:lnSpc>
            </a:pPr>
            <a:r>
              <a:rPr lang="en-US" altLang="zh-CN" sz="1200" b="1" dirty="0"/>
              <a:t>4.</a:t>
            </a:r>
            <a:r>
              <a:rPr lang="zh-CN" altLang="en-US" sz="1200" b="1" dirty="0"/>
              <a:t>运营分析</a:t>
            </a:r>
            <a:endParaRPr lang="en-US" altLang="zh-CN" sz="1200" b="1" dirty="0"/>
          </a:p>
          <a:p>
            <a:pPr>
              <a:lnSpc>
                <a:spcPct val="150000"/>
              </a:lnSpc>
            </a:pPr>
            <a:r>
              <a:rPr lang="zh-CN" altLang="en-US" sz="1200" b="1" dirty="0"/>
              <a:t>  市场与渠道分析</a:t>
            </a:r>
            <a:endParaRPr lang="en-US" altLang="zh-CN" sz="1200" b="1" dirty="0"/>
          </a:p>
          <a:p>
            <a:pPr>
              <a:lnSpc>
                <a:spcPct val="150000"/>
              </a:lnSpc>
            </a:pPr>
            <a:r>
              <a:rPr lang="zh-CN" altLang="en-US" sz="1200" b="1" dirty="0"/>
              <a:t>  产品优化</a:t>
            </a:r>
            <a:endParaRPr lang="en-US" altLang="zh-CN" sz="1200" b="1" dirty="0"/>
          </a:p>
          <a:p>
            <a:pPr>
              <a:lnSpc>
                <a:spcPct val="150000"/>
              </a:lnSpc>
            </a:pPr>
            <a:r>
              <a:rPr lang="zh-CN" altLang="en-US" sz="1200" b="1" dirty="0"/>
              <a:t>  舆情分析</a:t>
            </a:r>
            <a:endParaRPr lang="en-US" altLang="zh-CN" sz="1200" b="1" dirty="0"/>
          </a:p>
          <a:p>
            <a:pPr>
              <a:lnSpc>
                <a:spcPct val="150000"/>
              </a:lnSpc>
            </a:pPr>
            <a:r>
              <a:rPr lang="en-US" altLang="zh-CN" sz="1200"/>
              <a:t>  </a:t>
            </a:r>
            <a:endParaRPr lang="en-US" altLang="zh-CN" sz="1200" dirty="0"/>
          </a:p>
        </p:txBody>
      </p:sp>
      <p:sp>
        <p:nvSpPr>
          <p:cNvPr id="30" name="文本框 29"/>
          <p:cNvSpPr txBox="1"/>
          <p:nvPr>
            <p:custDataLst>
              <p:tags r:id="rId8"/>
            </p:custDataLst>
          </p:nvPr>
        </p:nvSpPr>
        <p:spPr>
          <a:xfrm>
            <a:off x="1622425" y="2313305"/>
            <a:ext cx="1562735" cy="1198880"/>
          </a:xfrm>
          <a:prstGeom prst="rect">
            <a:avLst/>
          </a:prstGeom>
          <a:solidFill>
            <a:srgbClr val="FFFF00"/>
          </a:solidFill>
        </p:spPr>
        <p:txBody>
          <a:bodyPr wrap="square" rtlCol="0">
            <a:spAutoFit/>
          </a:bodyPr>
          <a:lstStyle/>
          <a:p>
            <a:pPr>
              <a:lnSpc>
                <a:spcPct val="150000"/>
              </a:lnSpc>
            </a:pPr>
            <a:r>
              <a:rPr lang="en-US" altLang="zh-CN" sz="1200" b="1" dirty="0">
                <a:solidFill>
                  <a:schemeClr val="tx1"/>
                </a:solidFill>
              </a:rPr>
              <a:t>3.</a:t>
            </a:r>
            <a:r>
              <a:rPr lang="zh-CN" altLang="en-US" sz="1200" b="1" dirty="0">
                <a:solidFill>
                  <a:schemeClr val="tx1"/>
                </a:solidFill>
              </a:rPr>
              <a:t>风险管理</a:t>
            </a:r>
            <a:endParaRPr lang="en-US" altLang="zh-CN" sz="1200" b="1" dirty="0">
              <a:solidFill>
                <a:schemeClr val="tx1"/>
              </a:solidFill>
            </a:endParaRPr>
          </a:p>
          <a:p>
            <a:pPr>
              <a:lnSpc>
                <a:spcPct val="150000"/>
              </a:lnSpc>
            </a:pPr>
            <a:r>
              <a:rPr lang="zh-CN" altLang="en-US" sz="1200" b="1" dirty="0">
                <a:solidFill>
                  <a:schemeClr val="tx1"/>
                </a:solidFill>
              </a:rPr>
              <a:t>  中小企业贷款风险</a:t>
            </a:r>
            <a:endParaRPr lang="en-US" altLang="zh-CN" sz="1200" b="1" dirty="0">
              <a:solidFill>
                <a:schemeClr val="tx1"/>
              </a:solidFill>
            </a:endParaRPr>
          </a:p>
          <a:p>
            <a:pPr>
              <a:lnSpc>
                <a:spcPct val="150000"/>
              </a:lnSpc>
            </a:pPr>
            <a:r>
              <a:rPr lang="zh-CN" altLang="en-US" sz="1200" b="1" dirty="0">
                <a:solidFill>
                  <a:schemeClr val="tx1"/>
                </a:solidFill>
              </a:rPr>
              <a:t>  实时欺诈交易分析</a:t>
            </a:r>
            <a:endParaRPr lang="en-US" altLang="zh-CN" sz="1200" b="1" dirty="0">
              <a:solidFill>
                <a:schemeClr val="tx1"/>
              </a:solidFill>
            </a:endParaRPr>
          </a:p>
          <a:p>
            <a:pPr>
              <a:lnSpc>
                <a:spcPct val="150000"/>
              </a:lnSpc>
            </a:pPr>
            <a:r>
              <a:rPr lang="zh-CN" altLang="en-US" sz="1200" b="1" dirty="0">
                <a:solidFill>
                  <a:schemeClr val="tx1"/>
                </a:solidFill>
              </a:rPr>
              <a:t>  反洗钱业务分析</a:t>
            </a:r>
            <a:endParaRPr lang="zh-CN" altLang="en-US" sz="1200" b="1" dirty="0">
              <a:solidFill>
                <a:schemeClr val="tx1"/>
              </a:solidFill>
            </a:endParaRPr>
          </a:p>
        </p:txBody>
      </p:sp>
      <p:cxnSp>
        <p:nvCxnSpPr>
          <p:cNvPr id="44" name="直接连接符 43"/>
          <p:cNvCxnSpPr/>
          <p:nvPr>
            <p:custDataLst>
              <p:tags r:id="rId9"/>
            </p:custDataLst>
          </p:nvPr>
        </p:nvCxnSpPr>
        <p:spPr>
          <a:xfrm flipH="1">
            <a:off x="1625253" y="3415624"/>
            <a:ext cx="2235315" cy="6749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10"/>
            </p:custDataLst>
          </p:nvPr>
        </p:nvCxnSpPr>
        <p:spPr>
          <a:xfrm>
            <a:off x="1622367" y="1828641"/>
            <a:ext cx="1929765" cy="49212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1"/>
            </p:custDataLst>
          </p:nvPr>
        </p:nvCxnSpPr>
        <p:spPr>
          <a:xfrm>
            <a:off x="4210404" y="3463108"/>
            <a:ext cx="0" cy="168038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2"/>
            </p:custDataLst>
          </p:nvPr>
        </p:nvSpPr>
        <p:spPr>
          <a:xfrm>
            <a:off x="5080000" y="2990850"/>
            <a:ext cx="1405255" cy="2029460"/>
          </a:xfrm>
          <a:prstGeom prst="rect">
            <a:avLst/>
          </a:prstGeom>
          <a:solidFill>
            <a:srgbClr val="0070C0"/>
          </a:solidFill>
          <a:ln>
            <a:solidFill>
              <a:srgbClr val="0070C0"/>
            </a:solidFill>
          </a:ln>
        </p:spPr>
        <p:txBody>
          <a:bodyPr wrap="square" rtlCol="0">
            <a:noAutofit/>
          </a:bodyPr>
          <a:lstStyle/>
          <a:p>
            <a:pPr>
              <a:lnSpc>
                <a:spcPct val="150000"/>
              </a:lnSpc>
            </a:pPr>
            <a:r>
              <a:rPr lang="en-US" altLang="zh-CN" sz="1200" b="1"/>
              <a:t>5.</a:t>
            </a:r>
            <a:r>
              <a:rPr lang="zh-CN" altLang="en-US" sz="1200" b="1"/>
              <a:t>其他应用场景</a:t>
            </a:r>
            <a:endParaRPr lang="en-US" altLang="zh-CN" sz="1200" b="1"/>
          </a:p>
          <a:p>
            <a:pPr>
              <a:lnSpc>
                <a:spcPct val="150000"/>
              </a:lnSpc>
            </a:pPr>
            <a:r>
              <a:rPr lang="zh-CN" altLang="en-US" sz="1200" b="1"/>
              <a:t>  金融市场监管</a:t>
            </a:r>
            <a:endParaRPr lang="en-US" altLang="zh-CN" sz="1200" b="1" dirty="0"/>
          </a:p>
          <a:p>
            <a:pPr>
              <a:lnSpc>
                <a:spcPct val="150000"/>
              </a:lnSpc>
            </a:pPr>
            <a:r>
              <a:rPr lang="zh-CN" altLang="en-US" sz="1200" b="1"/>
              <a:t>  金融产品创新</a:t>
            </a:r>
            <a:endParaRPr lang="en-US" altLang="zh-CN" sz="1200" b="1"/>
          </a:p>
          <a:p>
            <a:pPr>
              <a:lnSpc>
                <a:spcPct val="150000"/>
              </a:lnSpc>
            </a:pPr>
            <a:r>
              <a:rPr lang="zh-CN" altLang="en-US" sz="1200" b="1"/>
              <a:t>  金融安全</a:t>
            </a:r>
            <a:endParaRPr lang="en-US" altLang="zh-CN" sz="1200" b="1"/>
          </a:p>
          <a:p>
            <a:pPr>
              <a:lnSpc>
                <a:spcPct val="150000"/>
              </a:lnSpc>
            </a:pPr>
            <a:r>
              <a:rPr lang="zh-CN" altLang="en-US" sz="1200" b="1"/>
              <a:t>  投资决策</a:t>
            </a:r>
            <a:endParaRPr lang="en-US" altLang="zh-CN" sz="1200" b="1"/>
          </a:p>
          <a:p>
            <a:pPr>
              <a:lnSpc>
                <a:spcPct val="150000"/>
              </a:lnSpc>
            </a:pPr>
            <a:r>
              <a:rPr lang="zh-CN" altLang="en-US" sz="1200" b="1"/>
              <a:t>  信用评估</a:t>
            </a:r>
            <a:endParaRPr lang="en-US" altLang="zh-CN" sz="1200" b="1"/>
          </a:p>
          <a:p>
            <a:pPr>
              <a:lnSpc>
                <a:spcPct val="150000"/>
              </a:lnSpc>
            </a:pPr>
            <a:r>
              <a:rPr lang="en-US" altLang="zh-CN" sz="1200" b="1" i="0">
                <a:solidFill>
                  <a:srgbClr val="333333"/>
                </a:solidFill>
                <a:effectLst/>
                <a:latin typeface="Arial" panose="020B0604020202020204" pitchFamily="34" charset="0"/>
              </a:rPr>
              <a:t>  …………</a:t>
            </a:r>
            <a:endParaRPr lang="en-US" altLang="zh-CN" sz="1200" b="1" dirty="0"/>
          </a:p>
          <a:p>
            <a:pPr>
              <a:lnSpc>
                <a:spcPct val="150000"/>
              </a:lnSpc>
            </a:pPr>
            <a:r>
              <a:rPr lang="en-US" altLang="zh-CN" sz="1200"/>
              <a:t>  </a:t>
            </a:r>
            <a:endParaRPr lang="en-US" altLang="zh-CN"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82453" cy="73656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银行业的应用现状</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4927"/>
            <a:ext cx="5909945" cy="967740"/>
            <a:chOff x="2987824" y="2192914"/>
            <a:chExt cx="5928506" cy="971267"/>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5733" y="2387295"/>
              <a:ext cx="5010597" cy="776886"/>
            </a:xfrm>
            <a:prstGeom prst="rect">
              <a:avLst/>
            </a:prstGeom>
            <a:noFill/>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证券</a:t>
              </a: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业的应用现状</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2282"/>
            <a:ext cx="5153983" cy="73619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保险业应用现状</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银行业的应用现状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3895" y="699770"/>
            <a:ext cx="7871460" cy="506730"/>
          </a:xfrm>
          <a:prstGeom prst="rect">
            <a:avLst/>
          </a:prstGeom>
          <a:noFill/>
        </p:spPr>
        <p:txBody>
          <a:bodyPr wrap="square" rtlCol="0" anchor="t">
            <a:spAutoFit/>
          </a:bodyPr>
          <a:lstStyle/>
          <a:p>
            <a:pPr algn="l">
              <a:lnSpc>
                <a:spcPct val="150000"/>
              </a:lnSpc>
            </a:pPr>
            <a:r>
              <a:rPr lang="zh-CN" altLang="en-US" dirty="0">
                <a:latin typeface="微软雅黑" panose="020B0503020204020204" charset="-122"/>
                <a:ea typeface="微软雅黑" panose="020B0503020204020204" charset="-122"/>
                <a:sym typeface="+mn-ea"/>
              </a:rPr>
              <a:t>银行业大数据的发展历程</a:t>
            </a:r>
            <a:endParaRPr lang="zh-CN" altLang="en-US" dirty="0">
              <a:latin typeface="微软雅黑" panose="020B0503020204020204" charset="-122"/>
              <a:ea typeface="微软雅黑" panose="020B0503020204020204" charset="-122"/>
              <a:sym typeface="+mn-ea"/>
            </a:endParaRPr>
          </a:p>
        </p:txBody>
      </p:sp>
      <p:pic>
        <p:nvPicPr>
          <p:cNvPr id="2" name="图片 1" descr="11"/>
          <p:cNvPicPr>
            <a:picLocks noChangeAspect="1"/>
          </p:cNvPicPr>
          <p:nvPr/>
        </p:nvPicPr>
        <p:blipFill>
          <a:blip r:embed="rId1"/>
          <a:stretch>
            <a:fillRect/>
          </a:stretch>
        </p:blipFill>
        <p:spPr>
          <a:xfrm>
            <a:off x="827405" y="1275715"/>
            <a:ext cx="6296660" cy="38500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buClrTx/>
              <a:buSzTx/>
              <a:buFontTx/>
            </a:pPr>
            <a:r>
              <a:rPr lang="zh-CN" altLang="en-US" sz="2700" b="1" dirty="0">
                <a:solidFill>
                  <a:srgbClr val="936419"/>
                </a:solidFill>
                <a:latin typeface="微软雅黑" panose="020B0503020204020204" charset="-122"/>
                <a:ea typeface="微软雅黑" panose="020B0503020204020204" charset="-122"/>
                <a:cs typeface="+mn-cs"/>
                <a:sym typeface="+mn-lt"/>
              </a:rPr>
              <a:t>银行业的应用现状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4530" y="1329690"/>
            <a:ext cx="3961765" cy="3387725"/>
          </a:xfrm>
          <a:prstGeom prst="rect">
            <a:avLst/>
          </a:prstGeom>
          <a:noFill/>
        </p:spPr>
        <p:txBody>
          <a:bodyPr wrap="square" rtlCol="0" anchor="t">
            <a:noAutofit/>
          </a:bodyPr>
          <a:lstStyle/>
          <a:p>
            <a:pPr algn="l">
              <a:lnSpc>
                <a:spcPct val="100000"/>
              </a:lnSpc>
              <a:buClrTx/>
              <a:buSzTx/>
              <a:buFontTx/>
            </a:pPr>
            <a:r>
              <a:rPr lang="zh-CN" dirty="0">
                <a:latin typeface="微软雅黑" panose="020B0503020204020204" charset="-122"/>
                <a:ea typeface="微软雅黑" panose="020B0503020204020204" charset="-122"/>
                <a:sym typeface="+mn-ea"/>
              </a:rPr>
              <a:t>1.</a:t>
            </a:r>
            <a:r>
              <a:rPr lang="zh-CN" dirty="0">
                <a:solidFill>
                  <a:srgbClr val="FF0000"/>
                </a:solidFill>
                <a:latin typeface="微软雅黑" panose="020B0503020204020204" charset="-122"/>
                <a:ea typeface="微软雅黑" panose="020B0503020204020204" charset="-122"/>
                <a:sym typeface="+mn-ea"/>
              </a:rPr>
              <a:t>客户精准营销</a:t>
            </a:r>
            <a:r>
              <a:rPr lang="zh-CN" dirty="0">
                <a:solidFill>
                  <a:schemeClr val="tx1"/>
                </a:solidFill>
                <a:latin typeface="微软雅黑" panose="020B0503020204020204" charset="-122"/>
                <a:ea typeface="微软雅黑" panose="020B0503020204020204" charset="-122"/>
                <a:sym typeface="+mn-ea"/>
              </a:rPr>
              <a:t>通过广泛收集各渠道、各类型的数据，利用大数据技术整合各类信息、还原客户真实面貌，可以帮助银行切实掌握客户的真实需求，并根据客户需求快速做出应对, 在</a:t>
            </a:r>
            <a:r>
              <a:rPr lang="zh-CN" dirty="0">
                <a:solidFill>
                  <a:srgbClr val="FF0000"/>
                </a:solidFill>
                <a:latin typeface="微软雅黑" panose="020B0503020204020204" charset="-122"/>
                <a:ea typeface="微软雅黑" panose="020B0503020204020204" charset="-122"/>
                <a:sym typeface="+mn-ea"/>
              </a:rPr>
              <a:t>客户画像</a:t>
            </a:r>
            <a:r>
              <a:rPr lang="zh-CN" dirty="0">
                <a:solidFill>
                  <a:schemeClr val="tx1"/>
                </a:solidFill>
                <a:latin typeface="微软雅黑" panose="020B0503020204020204" charset="-122"/>
                <a:ea typeface="微软雅黑" panose="020B0503020204020204" charset="-122"/>
                <a:sym typeface="+mn-ea"/>
              </a:rPr>
              <a:t>的基础上银行可以有效地开展精准营销</a:t>
            </a:r>
            <a:r>
              <a:rPr lang="zh-CN" dirty="0">
                <a:latin typeface="微软雅黑" panose="020B0503020204020204" charset="-122"/>
                <a:ea typeface="微软雅黑" panose="020B0503020204020204" charset="-122"/>
                <a:sym typeface="+mn-ea"/>
              </a:rPr>
              <a:t>。</a:t>
            </a:r>
            <a:endParaRPr lang="zh-CN" altLang="en-US" sz="2700" b="1" dirty="0">
              <a:solidFill>
                <a:srgbClr val="936419"/>
              </a:solidFill>
              <a:latin typeface="微软雅黑" panose="020B0503020204020204" charset="-122"/>
              <a:ea typeface="微软雅黑" panose="020B0503020204020204" charset="-122"/>
              <a:sym typeface="+mn-ea"/>
            </a:endParaRPr>
          </a:p>
          <a:p>
            <a:pPr algn="l">
              <a:lnSpc>
                <a:spcPct val="150000"/>
              </a:lnSpc>
            </a:pPr>
            <a:r>
              <a:rPr lang="zh-CN"/>
              <a:t>（1）实时营销</a:t>
            </a:r>
            <a:endParaRPr lang="zh-CN" altLang="en-US" sz="2700" b="1" dirty="0">
              <a:solidFill>
                <a:srgbClr val="936419"/>
              </a:solidFill>
              <a:latin typeface="微软雅黑" panose="020B0503020204020204" charset="-122"/>
              <a:ea typeface="微软雅黑" panose="020B0503020204020204" charset="-122"/>
            </a:endParaRPr>
          </a:p>
          <a:p>
            <a:pPr algn="l">
              <a:lnSpc>
                <a:spcPct val="150000"/>
              </a:lnSpc>
            </a:pPr>
            <a:r>
              <a:rPr lang="zh-CN"/>
              <a:t>（2）个性化推荐；</a:t>
            </a:r>
            <a:endParaRPr lang="zh-CN"/>
          </a:p>
          <a:p>
            <a:pPr algn="l">
              <a:lnSpc>
                <a:spcPct val="150000"/>
              </a:lnSpc>
            </a:pPr>
            <a:r>
              <a:rPr lang="zh-CN"/>
              <a:t>（3）客户生命周期；</a:t>
            </a:r>
            <a:endParaRPr lang="zh-CN"/>
          </a:p>
          <a:p>
            <a:pPr algn="l">
              <a:lnSpc>
                <a:spcPct val="150000"/>
              </a:lnSpc>
            </a:pPr>
            <a:endParaRPr lang="zh-CN" dirty="0">
              <a:latin typeface="微软雅黑" panose="020B0503020204020204" charset="-122"/>
              <a:ea typeface="微软雅黑" panose="020B0503020204020204" charset="-122"/>
              <a:sym typeface="+mn-ea"/>
            </a:endParaRPr>
          </a:p>
          <a:p>
            <a:pPr algn="l">
              <a:lnSpc>
                <a:spcPct val="150000"/>
              </a:lnSpc>
            </a:pPr>
            <a:endParaRPr lang="zh-CN" dirty="0">
              <a:latin typeface="微软雅黑" panose="020B0503020204020204" charset="-122"/>
              <a:ea typeface="微软雅黑" panose="020B0503020204020204" charset="-122"/>
              <a:sym typeface="+mn-ea"/>
            </a:endParaRPr>
          </a:p>
        </p:txBody>
      </p:sp>
      <p:pic>
        <p:nvPicPr>
          <p:cNvPr id="9" name="图片 8" descr="6F4D6D45-10BE-4a7c-99A1-40D9D4F36F22"/>
          <p:cNvPicPr>
            <a:picLocks noChangeAspect="1"/>
          </p:cNvPicPr>
          <p:nvPr/>
        </p:nvPicPr>
        <p:blipFill>
          <a:blip r:embed="rId1"/>
          <a:stretch>
            <a:fillRect/>
          </a:stretch>
        </p:blipFill>
        <p:spPr>
          <a:xfrm>
            <a:off x="5024755" y="1563370"/>
            <a:ext cx="3416300" cy="25171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88975" y="1203960"/>
            <a:ext cx="7871460" cy="506730"/>
          </a:xfrm>
          <a:prstGeom prst="rect">
            <a:avLst/>
          </a:prstGeom>
          <a:noFill/>
        </p:spPr>
        <p:txBody>
          <a:bodyPr wrap="square" rtlCol="0" anchor="t">
            <a:spAutoFit/>
          </a:bodyPr>
          <a:lstStyle/>
          <a:p>
            <a:pPr algn="l">
              <a:lnSpc>
                <a:spcPct val="150000"/>
              </a:lnSpc>
            </a:pPr>
            <a:r>
              <a:rPr lang="en-US" altLang="zh-CN" dirty="0">
                <a:latin typeface="微软雅黑" panose="020B0503020204020204" charset="-122"/>
                <a:ea typeface="微软雅黑" panose="020B0503020204020204" charset="-122"/>
                <a:sym typeface="+mn-ea"/>
              </a:rPr>
              <a:t>2.</a:t>
            </a:r>
            <a:r>
              <a:rPr lang="zh-CN" altLang="en-US" dirty="0">
                <a:solidFill>
                  <a:srgbClr val="FF0000"/>
                </a:solidFill>
                <a:latin typeface="微软雅黑" panose="020B0503020204020204" charset="-122"/>
                <a:ea typeface="微软雅黑" panose="020B0503020204020204" charset="-122"/>
                <a:sym typeface="+mn-ea"/>
              </a:rPr>
              <a:t>风险管理</a:t>
            </a:r>
            <a:endParaRPr lang="zh-CN" dirty="0">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uClrTx/>
              <a:buSzTx/>
              <a:buFontTx/>
            </a:pPr>
            <a:r>
              <a:rPr lang="zh-CN" altLang="en-US" sz="2700" b="1" dirty="0">
                <a:solidFill>
                  <a:srgbClr val="936419"/>
                </a:solidFill>
                <a:latin typeface="微软雅黑" panose="020B0503020204020204" charset="-122"/>
                <a:ea typeface="微软雅黑" panose="020B0503020204020204" charset="-122"/>
                <a:cs typeface="+mn-cs"/>
                <a:sym typeface="+mn-lt"/>
              </a:rPr>
              <a:t>银行业的应用现状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2" name="文本框 1"/>
          <p:cNvSpPr txBox="1"/>
          <p:nvPr/>
        </p:nvSpPr>
        <p:spPr>
          <a:xfrm>
            <a:off x="688975" y="1851660"/>
            <a:ext cx="7214870" cy="2306955"/>
          </a:xfrm>
          <a:prstGeom prst="rect">
            <a:avLst/>
          </a:prstGeom>
          <a:noFill/>
        </p:spPr>
        <p:txBody>
          <a:bodyPr wrap="square" rtlCol="0" anchor="t">
            <a:spAutoFit/>
          </a:bodyPr>
          <a:lstStyle/>
          <a:p>
            <a:r>
              <a:rPr lang="zh-CN" altLang="en-US">
                <a:latin typeface="微软雅黑" panose="020B0503020204020204" charset="-122"/>
                <a:ea typeface="微软雅黑" panose="020B0503020204020204" charset="-122"/>
                <a:cs typeface="微软雅黑" panose="020B0503020204020204" charset="-122"/>
              </a:rPr>
              <a:t>（1）中小企业贷款风险评估通过企业生产、流通、销售、财务等相关信息，</a:t>
            </a:r>
            <a:r>
              <a:rPr lang="zh-CN" altLang="en-US">
                <a:solidFill>
                  <a:srgbClr val="FF0000"/>
                </a:solidFill>
                <a:latin typeface="微软雅黑" panose="020B0503020204020204" charset="-122"/>
                <a:ea typeface="微软雅黑" panose="020B0503020204020204" charset="-122"/>
                <a:cs typeface="微软雅黑" panose="020B0503020204020204" charset="-122"/>
              </a:rPr>
              <a:t>flashflow</a:t>
            </a:r>
            <a:r>
              <a:rPr lang="zh-CN" altLang="en-US">
                <a:latin typeface="微软雅黑" panose="020B0503020204020204" charset="-122"/>
                <a:ea typeface="微软雅黑" panose="020B0503020204020204" charset="-122"/>
                <a:cs typeface="微软雅黑" panose="020B0503020204020204" charset="-122"/>
              </a:rPr>
              <a:t> 可进行实时数据挖掘，进行贷款风险分析，量化企业的信用额度，从而有效地开展中小企业贷款；</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2）实时欺诈交易识别和反洗钱分析银行利用持卡人基本信息、卡基本信息、交易历史、客户历史行为模式、正在发生行为模式（如转账）等，通过实时数据平台，建立起智能规则引擎进行实时交易反欺诈分析。</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buClrTx/>
              <a:buSzTx/>
              <a:buFontTx/>
            </a:pPr>
            <a:r>
              <a:rPr lang="zh-CN" altLang="en-US" sz="2700" b="1" dirty="0">
                <a:solidFill>
                  <a:srgbClr val="936419"/>
                </a:solidFill>
                <a:latin typeface="微软雅黑" panose="020B0503020204020204" charset="-122"/>
                <a:ea typeface="微软雅黑" panose="020B0503020204020204" charset="-122"/>
                <a:cs typeface="+mn-cs"/>
                <a:sym typeface="+mn-lt"/>
              </a:rPr>
              <a:t>银行业的应用现状</a:t>
            </a:r>
            <a:endParaRPr lang="zh-CN" altLang="en-US" sz="2700" b="1" dirty="0">
              <a:solidFill>
                <a:srgbClr val="936419"/>
              </a:solidFill>
              <a:latin typeface="微软雅黑" panose="020B0503020204020204" charset="-122"/>
              <a:ea typeface="微软雅黑" panose="020B0503020204020204" charset="-122"/>
              <a:cs typeface="+mn-cs"/>
              <a:sym typeface="+mn-ea"/>
            </a:endParaRPr>
          </a:p>
        </p:txBody>
      </p:sp>
      <p:pic>
        <p:nvPicPr>
          <p:cNvPr id="4" name="图片 3" descr="1127"/>
          <p:cNvPicPr>
            <a:picLocks noChangeAspect="1"/>
          </p:cNvPicPr>
          <p:nvPr/>
        </p:nvPicPr>
        <p:blipFill>
          <a:blip r:embed="rId1"/>
          <a:stretch>
            <a:fillRect/>
          </a:stretch>
        </p:blipFill>
        <p:spPr>
          <a:xfrm>
            <a:off x="899795" y="843280"/>
            <a:ext cx="7360920" cy="40392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827405" y="843280"/>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buClrTx/>
              <a:buSzTx/>
              <a:buFontTx/>
            </a:pPr>
            <a:r>
              <a:rPr lang="zh-CN" altLang="en-US" sz="2700" b="1" dirty="0">
                <a:solidFill>
                  <a:srgbClr val="936419"/>
                </a:solidFill>
                <a:latin typeface="微软雅黑" panose="020B0503020204020204" charset="-122"/>
                <a:ea typeface="微软雅黑" panose="020B0503020204020204" charset="-122"/>
                <a:cs typeface="+mn-cs"/>
                <a:sym typeface="+mn-lt"/>
              </a:rPr>
              <a:t>证券业的应用现状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1574165"/>
            <a:ext cx="4686935" cy="1753235"/>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rgbClr val="FF0000"/>
                </a:solidFill>
                <a:latin typeface="微软雅黑" panose="020B0503020204020204" charset="-122"/>
                <a:ea typeface="微软雅黑" panose="020B0503020204020204" charset="-122"/>
                <a:sym typeface="+mn-ea"/>
              </a:rPr>
              <a:t>智能投顾</a:t>
            </a:r>
            <a:r>
              <a:rPr lang="en-US" altLang="zh-CN" dirty="0">
                <a:solidFill>
                  <a:schemeClr val="tx1"/>
                </a:solidFill>
                <a:latin typeface="微软雅黑" panose="020B0503020204020204" charset="-122"/>
                <a:ea typeface="微软雅黑" panose="020B0503020204020204" charset="-122"/>
                <a:sym typeface="+mn-ea"/>
              </a:rPr>
              <a:t>能够基于客户的交易行为、交易偏好品种、风险承受能力等数据建立模型，匹配客户多样化需求，为客户线上提供个性化财富管理方案</a:t>
            </a:r>
            <a:r>
              <a:rPr lang="zh-CN" altLang="en-US" dirty="0">
                <a:solidFill>
                  <a:schemeClr val="tx1"/>
                </a:solidFill>
                <a:latin typeface="微软雅黑" panose="020B0503020204020204" charset="-122"/>
                <a:ea typeface="微软雅黑" panose="020B0503020204020204" charset="-122"/>
                <a:sym typeface="+mn-ea"/>
              </a:rPr>
              <a:t>。</a:t>
            </a:r>
            <a:r>
              <a:rPr lang="en-US" altLang="zh-CN" dirty="0">
                <a:solidFill>
                  <a:schemeClr val="tx1"/>
                </a:solidFill>
                <a:latin typeface="微软雅黑" panose="020B0503020204020204" charset="-122"/>
                <a:ea typeface="微软雅黑" panose="020B0503020204020204" charset="-122"/>
                <a:sym typeface="+mn-ea"/>
              </a:rPr>
              <a:t>  </a:t>
            </a:r>
            <a:endParaRPr lang="en-US" altLang="zh-CN" dirty="0">
              <a:solidFill>
                <a:schemeClr val="tx1"/>
              </a:solidFill>
              <a:latin typeface="微软雅黑" panose="020B0503020204020204" charset="-122"/>
              <a:ea typeface="微软雅黑" panose="020B0503020204020204" charset="-122"/>
              <a:sym typeface="+mn-ea"/>
            </a:endParaRPr>
          </a:p>
        </p:txBody>
      </p:sp>
      <p:pic>
        <p:nvPicPr>
          <p:cNvPr id="5" name="图片 4" descr="77777"/>
          <p:cNvPicPr>
            <a:picLocks noChangeAspect="1"/>
          </p:cNvPicPr>
          <p:nvPr/>
        </p:nvPicPr>
        <p:blipFill>
          <a:blip r:embed="rId1"/>
          <a:stretch>
            <a:fillRect/>
          </a:stretch>
        </p:blipFill>
        <p:spPr>
          <a:xfrm>
            <a:off x="5363845" y="1501775"/>
            <a:ext cx="3268345" cy="25463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3232150" y="100901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908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证券业的应用现状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2411730" y="97345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636270" y="1275080"/>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pic>
        <p:nvPicPr>
          <p:cNvPr id="25" name="图片 24" descr="66666"/>
          <p:cNvPicPr>
            <a:picLocks noChangeAspect="1"/>
          </p:cNvPicPr>
          <p:nvPr/>
        </p:nvPicPr>
        <p:blipFill>
          <a:blip r:embed="rId2"/>
          <a:stretch>
            <a:fillRect/>
          </a:stretch>
        </p:blipFill>
        <p:spPr>
          <a:xfrm>
            <a:off x="323850" y="771525"/>
            <a:ext cx="8379460" cy="4381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走进金融大数据新天地</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4142105" cy="1751570"/>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请思考：</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a:latin typeface="微软雅黑" panose="020B0503020204020204" charset="-122"/>
                <a:ea typeface="微软雅黑" panose="020B0503020204020204" charset="-122"/>
                <a:sym typeface="+mn-ea"/>
              </a:rPr>
              <a:t>如今</a:t>
            </a:r>
            <a:r>
              <a:rPr lang="zh-CN" altLang="en-US" dirty="0">
                <a:latin typeface="微软雅黑" panose="020B0503020204020204" charset="-122"/>
                <a:ea typeface="微软雅黑" panose="020B0503020204020204" charset="-122"/>
                <a:sym typeface="+mn-ea"/>
              </a:rPr>
              <a:t>的互联网社会，海量数据源源不断的产生，这将带来了哪些挑战？又将带来哪些商机？</a:t>
            </a:r>
            <a:endParaRPr lang="zh-CN" altLang="en-US"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652135" y="1808480"/>
            <a:ext cx="2579370" cy="25793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827405" y="843280"/>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buClrTx/>
              <a:buSzTx/>
              <a:buFontTx/>
            </a:pPr>
            <a:r>
              <a:rPr lang="zh-CN" altLang="en-US" sz="2700" b="1" dirty="0">
                <a:solidFill>
                  <a:srgbClr val="936419"/>
                </a:solidFill>
                <a:latin typeface="微软雅黑" panose="020B0503020204020204" charset="-122"/>
                <a:ea typeface="微软雅黑" panose="020B0503020204020204" charset="-122"/>
                <a:cs typeface="+mn-cs"/>
                <a:sym typeface="+mn-lt"/>
              </a:rPr>
              <a:t>证券业的应用现状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83260" y="1347470"/>
            <a:ext cx="7871460" cy="1753235"/>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altLang="en-US" b="1" dirty="0">
                <a:solidFill>
                  <a:srgbClr val="FF0000"/>
                </a:solidFill>
                <a:latin typeface="微软雅黑" panose="020B0503020204020204" charset="-122"/>
                <a:ea typeface="微软雅黑" panose="020B0503020204020204" charset="-122"/>
                <a:sym typeface="+mn-ea"/>
              </a:rPr>
              <a:t>市场行情预测</a:t>
            </a:r>
            <a:r>
              <a:rPr lang="zh-CN" altLang="en-US" dirty="0">
                <a:solidFill>
                  <a:schemeClr val="tx1"/>
                </a:solidFill>
                <a:latin typeface="微软雅黑" panose="020B0503020204020204" charset="-122"/>
                <a:ea typeface="微软雅黑" panose="020B0503020204020204" charset="-122"/>
                <a:sym typeface="+mn-ea"/>
              </a:rPr>
              <a:t>指</a:t>
            </a:r>
            <a:r>
              <a:rPr dirty="0">
                <a:solidFill>
                  <a:schemeClr val="tx1"/>
                </a:solidFill>
                <a:latin typeface="微软雅黑" panose="020B0503020204020204" charset="-122"/>
                <a:ea typeface="微软雅黑" panose="020B0503020204020204" charset="-122"/>
                <a:sym typeface="+mn-ea"/>
              </a:rPr>
              <a:t>证券机构利用大数据技术对海量个人投资者样本进行持续性跟踪监测，对持仓情况、收益率、资金流向情况等一系列指标进行统计分析，了解二级市场交易行为的变化、对股票市场投资信心的状态、对投资者的整体预期、市场情绪等，从而对市场行情进行预测</a:t>
            </a:r>
            <a:r>
              <a:rPr lang="zh-CN"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p:txBody>
      </p:sp>
      <p:sp>
        <p:nvSpPr>
          <p:cNvPr id="2" name="单圆角矩形 1"/>
          <p:cNvSpPr/>
          <p:nvPr>
            <p:custDataLst>
              <p:tags r:id="rId1"/>
            </p:custDataLst>
          </p:nvPr>
        </p:nvSpPr>
        <p:spPr>
          <a:xfrm>
            <a:off x="462915" y="1229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保险业的应用现状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627380"/>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683260" y="91503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latin typeface="微软雅黑" panose="020B0503020204020204" charset="-122"/>
              <a:ea typeface="微软雅黑" panose="020B0503020204020204" charset="-122"/>
              <a:sym typeface="+mn-ea"/>
            </a:endParaRPr>
          </a:p>
        </p:txBody>
      </p:sp>
      <p:cxnSp>
        <p:nvCxnSpPr>
          <p:cNvPr id="184" name="直接箭头连接符 183"/>
          <p:cNvCxnSpPr/>
          <p:nvPr>
            <p:custDataLst>
              <p:tags r:id="rId2"/>
            </p:custDataLst>
          </p:nvPr>
        </p:nvCxnSpPr>
        <p:spPr>
          <a:xfrm>
            <a:off x="501697" y="2215348"/>
            <a:ext cx="8141126" cy="0"/>
          </a:xfrm>
          <a:prstGeom prst="straightConnector1">
            <a:avLst/>
          </a:prstGeom>
          <a:ln w="19050">
            <a:gradFill>
              <a:gsLst>
                <a:gs pos="0">
                  <a:schemeClr val="accent1"/>
                </a:gs>
                <a:gs pos="100000">
                  <a:schemeClr val="accent1">
                    <a:lumMod val="60000"/>
                    <a:lumOff val="40000"/>
                  </a:schemeClr>
                </a:gs>
              </a:gsLst>
              <a:lin ang="10800000" scaled="1"/>
            </a:gradFill>
            <a:tailEnd type="arrow"/>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3"/>
            </p:custDataLst>
          </p:nvPr>
        </p:nvCxnSpPr>
        <p:spPr>
          <a:xfrm>
            <a:off x="3689867" y="1399830"/>
            <a:ext cx="520" cy="766077"/>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正文"/>
          <p:cNvSpPr txBox="1"/>
          <p:nvPr>
            <p:custDataLst>
              <p:tags r:id="rId4"/>
            </p:custDataLst>
          </p:nvPr>
        </p:nvSpPr>
        <p:spPr>
          <a:xfrm>
            <a:off x="2877708" y="611976"/>
            <a:ext cx="1770512" cy="709350"/>
          </a:xfrm>
          <a:prstGeom prst="rect">
            <a:avLst/>
          </a:prstGeom>
          <a:noFill/>
        </p:spPr>
        <p:txBody>
          <a:bodyPr wrap="square" lIns="0" tIns="0" rIns="0" bIns="0" rtlCol="0" anchor="b" anchorCtr="0">
            <a:normAutofit/>
          </a:bodyPr>
          <a:lstStyle/>
          <a:p>
            <a:pPr algn="ctr" fontAlgn="auto">
              <a:lnSpc>
                <a:spcPct val="130000"/>
              </a:lnSpc>
              <a:buClrTx/>
              <a:buSzTx/>
              <a:buFontTx/>
            </a:pPr>
            <a:r>
              <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rPr>
              <a:t>精细化运营</a:t>
            </a:r>
            <a:endPar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endParaRPr>
          </a:p>
        </p:txBody>
      </p:sp>
      <p:cxnSp>
        <p:nvCxnSpPr>
          <p:cNvPr id="9" name="直接连接符 8"/>
          <p:cNvCxnSpPr/>
          <p:nvPr>
            <p:custDataLst>
              <p:tags r:id="rId5"/>
            </p:custDataLst>
          </p:nvPr>
        </p:nvCxnSpPr>
        <p:spPr>
          <a:xfrm flipH="1">
            <a:off x="7367764" y="1945244"/>
            <a:ext cx="3123" cy="219102"/>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11" name="正文"/>
          <p:cNvSpPr txBox="1"/>
          <p:nvPr>
            <p:custDataLst>
              <p:tags r:id="rId6"/>
            </p:custDataLst>
          </p:nvPr>
        </p:nvSpPr>
        <p:spPr>
          <a:xfrm>
            <a:off x="6484069" y="1020955"/>
            <a:ext cx="1770512" cy="709350"/>
          </a:xfrm>
          <a:prstGeom prst="rect">
            <a:avLst/>
          </a:prstGeom>
          <a:noFill/>
        </p:spPr>
        <p:txBody>
          <a:bodyPr wrap="square" lIns="0" tIns="0" rIns="0" bIns="0" rtlCol="0" anchor="b" anchorCtr="0">
            <a:normAutofit/>
          </a:bodyPr>
          <a:lstStyle/>
          <a:p>
            <a:pPr algn="ctr" fontAlgn="auto">
              <a:lnSpc>
                <a:spcPct val="130000"/>
              </a:lnSpc>
              <a:buClrTx/>
              <a:buSzTx/>
              <a:buFontTx/>
            </a:pPr>
            <a:r>
              <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rPr>
              <a:t>互联网保险</a:t>
            </a:r>
            <a:endPar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endParaRPr>
          </a:p>
        </p:txBody>
      </p:sp>
      <p:cxnSp>
        <p:nvCxnSpPr>
          <p:cNvPr id="85" name="直接连接符 84"/>
          <p:cNvCxnSpPr/>
          <p:nvPr>
            <p:custDataLst>
              <p:tags r:id="rId7"/>
            </p:custDataLst>
          </p:nvPr>
        </p:nvCxnSpPr>
        <p:spPr>
          <a:xfrm flipV="1">
            <a:off x="5532198" y="2211185"/>
            <a:ext cx="3123" cy="918043"/>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16" name="正文"/>
          <p:cNvSpPr txBox="1"/>
          <p:nvPr>
            <p:custDataLst>
              <p:tags r:id="rId8"/>
            </p:custDataLst>
          </p:nvPr>
        </p:nvSpPr>
        <p:spPr>
          <a:xfrm>
            <a:off x="4648504" y="3334798"/>
            <a:ext cx="1770512" cy="633887"/>
          </a:xfrm>
          <a:prstGeom prst="rect">
            <a:avLst/>
          </a:prstGeom>
          <a:noFill/>
        </p:spPr>
        <p:txBody>
          <a:bodyPr wrap="square" lIns="0" tIns="0" rIns="0" bIns="0" rtlCol="0" anchor="t" anchorCtr="0">
            <a:normAutofit/>
          </a:bodyPr>
          <a:lstStyle/>
          <a:p>
            <a:pPr algn="ctr" fontAlgn="auto">
              <a:lnSpc>
                <a:spcPct val="130000"/>
              </a:lnSpc>
              <a:buClrTx/>
              <a:buSzTx/>
              <a:buFontTx/>
            </a:pPr>
            <a:r>
              <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rPr>
              <a:t>保险欺诈识别</a:t>
            </a:r>
            <a:endParaRPr lang="zh-CN" altLang="en-US" sz="1800" b="1" spc="150" dirty="0">
              <a:solidFill>
                <a:schemeClr val="tx1">
                  <a:lumMod val="65000"/>
                  <a:lumOff val="35000"/>
                </a:schemeClr>
              </a:solidFill>
              <a:latin typeface="微软雅黑" panose="020B0503020204020204" charset="-122"/>
              <a:ea typeface="微软雅黑" panose="020B0503020204020204" charset="-122"/>
              <a:sym typeface="+mn-ea"/>
            </a:endParaRPr>
          </a:p>
        </p:txBody>
      </p:sp>
      <p:cxnSp>
        <p:nvCxnSpPr>
          <p:cNvPr id="92" name="直接连接符 91"/>
          <p:cNvCxnSpPr/>
          <p:nvPr>
            <p:custDataLst>
              <p:tags r:id="rId9"/>
            </p:custDataLst>
          </p:nvPr>
        </p:nvCxnSpPr>
        <p:spPr>
          <a:xfrm flipV="1">
            <a:off x="1862108" y="2228359"/>
            <a:ext cx="520" cy="150925"/>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10"/>
            </p:custDataLst>
          </p:nvPr>
        </p:nvSpPr>
        <p:spPr>
          <a:xfrm>
            <a:off x="3635742" y="2161223"/>
            <a:ext cx="108250" cy="108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310">
              <a:solidFill>
                <a:schemeClr val="accent1"/>
              </a:solidFill>
              <a:sym typeface="+mn-ea"/>
            </a:endParaRPr>
          </a:p>
        </p:txBody>
      </p:sp>
      <p:sp>
        <p:nvSpPr>
          <p:cNvPr id="18" name="椭圆 17"/>
          <p:cNvSpPr/>
          <p:nvPr>
            <p:custDataLst>
              <p:tags r:id="rId11"/>
            </p:custDataLst>
          </p:nvPr>
        </p:nvSpPr>
        <p:spPr>
          <a:xfrm>
            <a:off x="7315200" y="2161223"/>
            <a:ext cx="108250" cy="108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310">
              <a:solidFill>
                <a:schemeClr val="accent1"/>
              </a:solidFill>
              <a:sym typeface="+mn-ea"/>
            </a:endParaRPr>
          </a:p>
        </p:txBody>
      </p:sp>
      <p:sp>
        <p:nvSpPr>
          <p:cNvPr id="20" name="椭圆 19"/>
          <p:cNvSpPr/>
          <p:nvPr>
            <p:custDataLst>
              <p:tags r:id="rId12"/>
            </p:custDataLst>
          </p:nvPr>
        </p:nvSpPr>
        <p:spPr>
          <a:xfrm>
            <a:off x="5479634" y="2161223"/>
            <a:ext cx="108250" cy="108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310">
              <a:solidFill>
                <a:schemeClr val="accent1"/>
              </a:solidFill>
              <a:sym typeface="+mn-ea"/>
            </a:endParaRPr>
          </a:p>
        </p:txBody>
      </p:sp>
      <p:sp>
        <p:nvSpPr>
          <p:cNvPr id="21" name="椭圆 20"/>
          <p:cNvSpPr/>
          <p:nvPr>
            <p:custDataLst>
              <p:tags r:id="rId13"/>
            </p:custDataLst>
          </p:nvPr>
        </p:nvSpPr>
        <p:spPr>
          <a:xfrm>
            <a:off x="1807462" y="2161223"/>
            <a:ext cx="108250" cy="108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310">
              <a:solidFill>
                <a:schemeClr val="accent1"/>
              </a:solidFill>
              <a:sym typeface="+mn-ea"/>
            </a:endParaRPr>
          </a:p>
        </p:txBody>
      </p:sp>
      <p:sp>
        <p:nvSpPr>
          <p:cNvPr id="22" name="正文"/>
          <p:cNvSpPr txBox="1"/>
          <p:nvPr>
            <p:custDataLst>
              <p:tags r:id="rId14"/>
            </p:custDataLst>
          </p:nvPr>
        </p:nvSpPr>
        <p:spPr>
          <a:xfrm>
            <a:off x="977153" y="2139786"/>
            <a:ext cx="1770512" cy="709350"/>
          </a:xfrm>
          <a:prstGeom prst="rect">
            <a:avLst/>
          </a:prstGeom>
          <a:noFill/>
        </p:spPr>
        <p:txBody>
          <a:bodyPr wrap="square" lIns="0" tIns="0" rIns="0" bIns="0" rtlCol="0" anchor="b" anchorCtr="0">
            <a:normAutofit/>
          </a:bodyPr>
          <a:lstStyle/>
          <a:p>
            <a:pPr indent="0" algn="ctr" fontAlgn="auto">
              <a:lnSpc>
                <a:spcPct val="130000"/>
              </a:lnSpc>
            </a:pPr>
            <a:r>
              <a:rPr lang="zh-CN" altLang="en-US" b="1" spc="150" dirty="0">
                <a:solidFill>
                  <a:schemeClr val="tx1">
                    <a:lumMod val="65000"/>
                    <a:lumOff val="35000"/>
                  </a:schemeClr>
                </a:solidFill>
                <a:latin typeface="微软雅黑" panose="020B0503020204020204" charset="-122"/>
                <a:ea typeface="微软雅黑" panose="020B0503020204020204" charset="-122"/>
                <a:sym typeface="+mn-ea"/>
              </a:rPr>
              <a:t>保险产品营销</a:t>
            </a:r>
            <a:endParaRPr lang="zh-CN" altLang="en-US" b="1" spc="150"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保险业的应用现状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506730"/>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755650" y="1635760"/>
            <a:ext cx="7871460" cy="506730"/>
          </a:xfrm>
          <a:prstGeom prst="rect">
            <a:avLst/>
          </a:prstGeom>
          <a:noFill/>
        </p:spPr>
        <p:txBody>
          <a:bodyPr wrap="square" rtlCol="0" anchor="t">
            <a:spAutoFit/>
          </a:bodyPr>
          <a:lstStyle/>
          <a:p>
            <a:pPr algn="l">
              <a:lnSpc>
                <a:spcPct val="150000"/>
              </a:lnSpc>
            </a:pPr>
            <a:r>
              <a:rPr lang="zh-CN" b="1" dirty="0">
                <a:solidFill>
                  <a:schemeClr val="accent6"/>
                </a:solidFill>
                <a:latin typeface="微软雅黑" panose="020B0503020204020204" charset="-122"/>
                <a:ea typeface="微软雅黑" panose="020B0503020204020204" charset="-122"/>
                <a:sym typeface="+mn-ea"/>
              </a:rPr>
              <a:t>发起抢答</a:t>
            </a:r>
            <a:r>
              <a:rPr lang="zh-CN" dirty="0">
                <a:solidFill>
                  <a:schemeClr val="accent6"/>
                </a:solidFill>
                <a:latin typeface="微软雅黑" panose="020B0503020204020204" charset="-122"/>
                <a:ea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sym typeface="+mn-ea"/>
              </a:rPr>
              <a:t>如何利用大数据技术优化保险产品营销？</a:t>
            </a:r>
            <a:endParaRPr lang="zh-CN" altLang="zh-CN" dirty="0">
              <a:solidFill>
                <a:schemeClr val="tx1"/>
              </a:solidFill>
              <a:latin typeface="微软雅黑" panose="020B0503020204020204" charset="-122"/>
              <a:ea typeface="微软雅黑" panose="020B0503020204020204" charset="-122"/>
              <a:sym typeface="+mn-ea"/>
            </a:endParaRPr>
          </a:p>
        </p:txBody>
      </p:sp>
      <p:sp>
        <p:nvSpPr>
          <p:cNvPr id="2" name="单圆角矩形 1"/>
          <p:cNvSpPr/>
          <p:nvPr>
            <p:custDataLst>
              <p:tags r:id="rId2"/>
            </p:custDataLst>
          </p:nvPr>
        </p:nvSpPr>
        <p:spPr>
          <a:xfrm>
            <a:off x="402590"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保险业的应用现状</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506730"/>
          </a:xfrm>
          <a:prstGeom prst="rect">
            <a:avLst/>
          </a:prstGeom>
          <a:noFill/>
        </p:spPr>
        <p:txBody>
          <a:bodyPr wrap="square" rtlCol="0" anchor="t">
            <a:spAutoFit/>
          </a:bodyPr>
          <a:lstStyle/>
          <a:p>
            <a:pPr>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latin typeface="微软雅黑" panose="020B0503020204020204" charset="-122"/>
                <a:ea typeface="微软雅黑" panose="020B0503020204020204" charset="-122"/>
                <a:sym typeface="+mn-ea"/>
              </a:rPr>
              <a:t>   </a:t>
            </a:r>
            <a:endParaRPr lang="zh-CN" dirty="0">
              <a:latin typeface="微软雅黑" panose="020B0503020204020204" charset="-122"/>
              <a:ea typeface="微软雅黑" panose="020B0503020204020204" charset="-122"/>
              <a:sym typeface="+mn-ea"/>
            </a:endParaRPr>
          </a:p>
        </p:txBody>
      </p:sp>
      <p:sp>
        <p:nvSpPr>
          <p:cNvPr id="5" name="文本框 4"/>
          <p:cNvSpPr txBox="1"/>
          <p:nvPr>
            <p:custDataLst>
              <p:tags r:id="rId1"/>
            </p:custDataLst>
          </p:nvPr>
        </p:nvSpPr>
        <p:spPr>
          <a:xfrm>
            <a:off x="467360" y="1275715"/>
            <a:ext cx="4453890" cy="2630170"/>
          </a:xfrm>
          <a:prstGeom prst="rect">
            <a:avLst/>
          </a:prstGeom>
          <a:noFill/>
        </p:spPr>
        <p:txBody>
          <a:bodyPr wrap="square" rtlCol="0" anchor="t">
            <a:spAutoFit/>
          </a:bodyPr>
          <a:lstStyle/>
          <a:p>
            <a:pPr>
              <a:lnSpc>
                <a:spcPct val="150000"/>
              </a:lnSpc>
            </a:pPr>
            <a:r>
              <a:rPr lang="zh-CN" b="1" dirty="0">
                <a:solidFill>
                  <a:srgbClr val="FF0000"/>
                </a:solidFill>
                <a:latin typeface="微软雅黑" panose="020B0503020204020204" charset="-122"/>
                <a:ea typeface="微软雅黑" panose="020B0503020204020204" charset="-122"/>
                <a:sym typeface="+mn-ea"/>
              </a:rPr>
              <a:t>互联网保险</a:t>
            </a:r>
            <a:r>
              <a:rPr lang="zh-CN" dirty="0">
                <a:latin typeface="微软雅黑" panose="020B0503020204020204" charset="-122"/>
                <a:ea typeface="微软雅黑" panose="020B0503020204020204" charset="-122"/>
                <a:sym typeface="+mn-ea"/>
              </a:rPr>
              <a:t>指保险公司或新型第三方保险网以互联网和电子商务技术为工具来支持保险销售的经营管理活动。</a:t>
            </a:r>
            <a:endParaRPr lang="zh-CN" dirty="0">
              <a:latin typeface="微软雅黑" panose="020B0503020204020204" charset="-122"/>
              <a:ea typeface="微软雅黑" panose="020B0503020204020204" charset="-122"/>
              <a:sym typeface="+mn-ea"/>
            </a:endParaRPr>
          </a:p>
          <a:p>
            <a:pPr>
              <a:lnSpc>
                <a:spcPct val="150000"/>
              </a:lnSpc>
            </a:pPr>
            <a:endParaRPr lang="zh-CN" dirty="0">
              <a:latin typeface="微软雅黑" panose="020B0503020204020204" charset="-122"/>
              <a:ea typeface="微软雅黑" panose="020B0503020204020204" charset="-122"/>
              <a:sym typeface="+mn-ea"/>
            </a:endParaRPr>
          </a:p>
          <a:p>
            <a:pPr>
              <a:lnSpc>
                <a:spcPct val="150000"/>
              </a:lnSpc>
            </a:pPr>
            <a:r>
              <a:rPr lang="zh-CN" sz="2000" b="1" dirty="0">
                <a:solidFill>
                  <a:schemeClr val="accent6"/>
                </a:solidFill>
                <a:latin typeface="微软雅黑" panose="020B0503020204020204" charset="-122"/>
                <a:ea typeface="微软雅黑" panose="020B0503020204020204" charset="-122"/>
                <a:sym typeface="+mn-ea"/>
              </a:rPr>
              <a:t>想一想:</a:t>
            </a:r>
            <a:r>
              <a:rPr lang="zh-CN" sz="1800" dirty="0">
                <a:latin typeface="微软雅黑" panose="020B0503020204020204" charset="-122"/>
                <a:ea typeface="微软雅黑" panose="020B0503020204020204" charset="-122"/>
                <a:sym typeface="+mn-ea"/>
              </a:rPr>
              <a:t>我国的</a:t>
            </a:r>
            <a:r>
              <a:rPr lang="zh-CN" dirty="0">
                <a:solidFill>
                  <a:schemeClr val="tx1"/>
                </a:solidFill>
                <a:latin typeface="微软雅黑" panose="020B0503020204020204" charset="-122"/>
                <a:ea typeface="微软雅黑" panose="020B0503020204020204" charset="-122"/>
                <a:sym typeface="+mn-ea"/>
              </a:rPr>
              <a:t>互联网保险公司有哪些？</a:t>
            </a:r>
            <a:endParaRPr lang="zh-CN" dirty="0">
              <a:solidFill>
                <a:schemeClr val="tx1"/>
              </a:solidFill>
              <a:latin typeface="微软雅黑" panose="020B0503020204020204" charset="-122"/>
              <a:ea typeface="微软雅黑" panose="020B0503020204020204" charset="-122"/>
              <a:sym typeface="+mn-ea"/>
            </a:endParaRPr>
          </a:p>
          <a:p>
            <a:pPr>
              <a:lnSpc>
                <a:spcPct val="150000"/>
              </a:lnSpc>
            </a:pPr>
            <a:endParaRPr lang="zh-CN" dirty="0">
              <a:solidFill>
                <a:schemeClr val="tx1"/>
              </a:solidFill>
              <a:latin typeface="微软雅黑" panose="020B0503020204020204" charset="-122"/>
              <a:ea typeface="微软雅黑" panose="020B0503020204020204" charset="-122"/>
              <a:sym typeface="+mn-ea"/>
            </a:endParaRPr>
          </a:p>
        </p:txBody>
      </p:sp>
      <p:pic>
        <p:nvPicPr>
          <p:cNvPr id="4" name="图片 3"/>
          <p:cNvPicPr/>
          <p:nvPr>
            <p:custDataLst>
              <p:tags r:id="rId2"/>
            </p:custDataLst>
          </p:nvPr>
        </p:nvPicPr>
        <p:blipFill>
          <a:blip r:embed="rId3"/>
          <a:stretch>
            <a:fillRect/>
          </a:stretch>
        </p:blipFill>
        <p:spPr>
          <a:xfrm>
            <a:off x="5076190" y="1419860"/>
            <a:ext cx="3453765" cy="271653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0" y="1489023"/>
            <a:ext cx="9143999" cy="677545"/>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任务一 大数据认知与大数据思维</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主讲教师：许珊</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195736" y="801691"/>
            <a:ext cx="5082453" cy="736563"/>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8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大数据的概念与内涵</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195736" y="2408908"/>
            <a:ext cx="5153983" cy="736193"/>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大数据的计算模式</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195736" y="3209118"/>
            <a:ext cx="5187533" cy="736193"/>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1"/>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32" name="椭圆 31"/>
              <p:cNvSpPr/>
              <p:nvPr>
                <p:custDataLst>
                  <p:tags r:id="rId2"/>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3"/>
              </p:custDataLst>
            </p:nvPr>
          </p:nvSpPr>
          <p:spPr>
            <a:xfrm>
              <a:off x="3906034" y="2331344"/>
              <a:ext cx="4285615"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大数据的处理与分析</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4"/>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2195736" y="4011910"/>
            <a:ext cx="5153983" cy="736193"/>
            <a:chOff x="2987824" y="3201026"/>
            <a:chExt cx="5170170" cy="738876"/>
          </a:xfrm>
        </p:grpSpPr>
        <p:grpSp>
          <p:nvGrpSpPr>
            <p:cNvPr id="36" name="组合 35"/>
            <p:cNvGrpSpPr/>
            <p:nvPr/>
          </p:nvGrpSpPr>
          <p:grpSpPr>
            <a:xfrm>
              <a:off x="2987824" y="3201026"/>
              <a:ext cx="738875" cy="738876"/>
              <a:chOff x="2498710" y="2311467"/>
              <a:chExt cx="1748840" cy="1748840"/>
            </a:xfrm>
          </p:grpSpPr>
          <p:sp>
            <p:nvSpPr>
              <p:cNvPr id="39" name="椭圆 38"/>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5</a:t>
                </a:r>
                <a:endParaRPr lang="en-US" altLang="zh-CN" sz="2400" b="1" dirty="0">
                  <a:latin typeface="微软雅黑" panose="020B0503020204020204" charset="-122"/>
                  <a:ea typeface="微软雅黑" panose="020B0503020204020204" charset="-122"/>
                </a:endParaRPr>
              </a:p>
            </p:txBody>
          </p:sp>
          <p:sp>
            <p:nvSpPr>
              <p:cNvPr id="40" name="椭圆 39"/>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7" name="文本框 8"/>
            <p:cNvSpPr txBox="1"/>
            <p:nvPr/>
          </p:nvSpPr>
          <p:spPr>
            <a:xfrm>
              <a:off x="3906034" y="3339456"/>
              <a:ext cx="4251960"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大数据时代的思维变革</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8" name="直接连接符 37"/>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2195736" y="1611220"/>
            <a:ext cx="5187533" cy="736193"/>
            <a:chOff x="2987824" y="2192914"/>
            <a:chExt cx="5203825" cy="738876"/>
          </a:xfrm>
        </p:grpSpPr>
        <p:grpSp>
          <p:nvGrpSpPr>
            <p:cNvPr id="42" name="组合 41"/>
            <p:cNvGrpSpPr/>
            <p:nvPr/>
          </p:nvGrpSpPr>
          <p:grpSpPr>
            <a:xfrm>
              <a:off x="2987824" y="2192914"/>
              <a:ext cx="738875" cy="738876"/>
              <a:chOff x="2498710" y="2311467"/>
              <a:chExt cx="1748840" cy="1748840"/>
            </a:xfrm>
          </p:grpSpPr>
          <p:sp>
            <p:nvSpPr>
              <p:cNvPr id="45" name="椭圆 44"/>
              <p:cNvSpPr/>
              <p:nvPr>
                <p:custDataLst>
                  <p:tags r:id="rId5"/>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46" name="椭圆 45"/>
              <p:cNvSpPr/>
              <p:nvPr>
                <p:custDataLst>
                  <p:tags r:id="rId6"/>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43" name="文本框 8"/>
            <p:cNvSpPr txBox="1"/>
            <p:nvPr>
              <p:custDataLst>
                <p:tags r:id="rId7"/>
              </p:custDataLst>
            </p:nvPr>
          </p:nvSpPr>
          <p:spPr>
            <a:xfrm>
              <a:off x="3906034" y="2331344"/>
              <a:ext cx="4285615" cy="4620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大数据的特征与结构类型</a:t>
              </a:r>
              <a:endParaRPr kumimoji="1" 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44" name="直接连接符 43"/>
            <p:cNvCxnSpPr/>
            <p:nvPr>
              <p:custDataLst>
                <p:tags r:id="rId8"/>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437224" y="1086549"/>
            <a:ext cx="5502928" cy="3742178"/>
          </a:xfrm>
          <a:prstGeom prst="rect">
            <a:avLst/>
          </a:prstGeom>
          <a:noFill/>
        </p:spPr>
        <p:txBody>
          <a:bodyPr wrap="square" rtlCol="0" anchor="t">
            <a:spAutoFit/>
          </a:bodyPr>
          <a:lstStyle/>
          <a:p>
            <a:pPr algn="just">
              <a:lnSpc>
                <a:spcPct val="150000"/>
              </a:lnSpc>
            </a:pPr>
            <a:r>
              <a:rPr lang="zh-CN" altLang="en-US" sz="1600" dirty="0">
                <a:latin typeface="微软雅黑" panose="020B0503020204020204" charset="-122"/>
                <a:ea typeface="微软雅黑" panose="020B0503020204020204" charset="-122"/>
                <a:sym typeface="+mn-ea"/>
              </a:rPr>
              <a:t>       </a:t>
            </a:r>
            <a:r>
              <a:rPr lang="en-US" altLang="zh-CN" sz="1600" dirty="0">
                <a:latin typeface="微软雅黑" panose="020B0503020204020204" charset="-122"/>
                <a:ea typeface="微软雅黑" panose="020B0503020204020204" charset="-122"/>
                <a:sym typeface="+mn-ea"/>
              </a:rPr>
              <a:t>2021</a:t>
            </a:r>
            <a:r>
              <a:rPr lang="zh-CN" altLang="en-US" sz="1600" dirty="0">
                <a:latin typeface="微软雅黑" panose="020B0503020204020204" charset="-122"/>
                <a:ea typeface="微软雅黑" panose="020B0503020204020204" charset="-122"/>
                <a:sym typeface="+mn-ea"/>
              </a:rPr>
              <a:t>年</a:t>
            </a:r>
            <a:r>
              <a:rPr lang="en-US" altLang="zh-CN" sz="1600" dirty="0">
                <a:latin typeface="微软雅黑" panose="020B0503020204020204" charset="-122"/>
                <a:ea typeface="微软雅黑" panose="020B0503020204020204" charset="-122"/>
                <a:sym typeface="+mn-ea"/>
              </a:rPr>
              <a:t>11</a:t>
            </a:r>
            <a:r>
              <a:rPr lang="zh-CN" altLang="en-US" sz="1600" dirty="0">
                <a:latin typeface="微软雅黑" panose="020B0503020204020204" charset="-122"/>
                <a:ea typeface="微软雅黑" panose="020B0503020204020204" charset="-122"/>
                <a:sym typeface="+mn-ea"/>
              </a:rPr>
              <a:t>月</a:t>
            </a:r>
            <a:r>
              <a:rPr lang="en-US" altLang="zh-CN" sz="1600" dirty="0">
                <a:latin typeface="微软雅黑" panose="020B0503020204020204" charset="-122"/>
                <a:ea typeface="微软雅黑" panose="020B0503020204020204" charset="-122"/>
                <a:sym typeface="+mn-ea"/>
              </a:rPr>
              <a:t>30</a:t>
            </a:r>
            <a:r>
              <a:rPr lang="zh-CN" altLang="en-US" sz="1600" dirty="0">
                <a:latin typeface="微软雅黑" panose="020B0503020204020204" charset="-122"/>
                <a:ea typeface="微软雅黑" panose="020B0503020204020204" charset="-122"/>
                <a:sym typeface="+mn-ea"/>
              </a:rPr>
              <a:t>日工信部正式发布</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十四五”大数据产业发展规划</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，要求到</a:t>
            </a:r>
            <a:r>
              <a:rPr lang="en-US" altLang="zh-CN" sz="1600" dirty="0">
                <a:latin typeface="微软雅黑" panose="020B0503020204020204" charset="-122"/>
                <a:ea typeface="微软雅黑" panose="020B0503020204020204" charset="-122"/>
                <a:sym typeface="+mn-ea"/>
              </a:rPr>
              <a:t>2025</a:t>
            </a:r>
            <a:r>
              <a:rPr lang="zh-CN" altLang="en-US" sz="1600" dirty="0">
                <a:latin typeface="微软雅黑" panose="020B0503020204020204" charset="-122"/>
                <a:ea typeface="微软雅黑" panose="020B0503020204020204" charset="-122"/>
                <a:sym typeface="+mn-ea"/>
              </a:rPr>
              <a:t>年，大数据产业测算规模突破</a:t>
            </a:r>
            <a:r>
              <a:rPr lang="en-US" altLang="zh-CN" sz="1600" dirty="0">
                <a:latin typeface="微软雅黑" panose="020B0503020204020204" charset="-122"/>
                <a:ea typeface="微软雅黑" panose="020B0503020204020204" charset="-122"/>
                <a:sym typeface="+mn-ea"/>
              </a:rPr>
              <a:t>3</a:t>
            </a:r>
            <a:r>
              <a:rPr lang="zh-CN" altLang="en-US" sz="1600" dirty="0">
                <a:latin typeface="微软雅黑" panose="020B0503020204020204" charset="-122"/>
                <a:ea typeface="微软雅黑" panose="020B0503020204020204" charset="-122"/>
                <a:sym typeface="+mn-ea"/>
              </a:rPr>
              <a:t>万亿元，年均复合增长率保持在</a:t>
            </a:r>
            <a:r>
              <a:rPr lang="en-US" altLang="zh-CN" sz="1600" dirty="0">
                <a:latin typeface="微软雅黑" panose="020B0503020204020204" charset="-122"/>
                <a:ea typeface="微软雅黑" panose="020B0503020204020204" charset="-122"/>
                <a:sym typeface="+mn-ea"/>
              </a:rPr>
              <a:t>25%</a:t>
            </a:r>
            <a:r>
              <a:rPr lang="zh-CN" altLang="en-US" sz="1600" dirty="0">
                <a:latin typeface="微软雅黑" panose="020B0503020204020204" charset="-122"/>
                <a:ea typeface="微软雅黑" panose="020B0503020204020204" charset="-122"/>
                <a:sym typeface="+mn-ea"/>
              </a:rPr>
              <a:t>左右，创新力强、附加值高、自主可控的现代化大数据产业体系基本形成。“十四五”时期是我国工业经济向数字经济迈进的关键时期，对大数据产业发展提出了新的要求，产业将步入集成创新、快速发展、深度应用、结构优化的新阶段。</a:t>
            </a:r>
            <a:endParaRPr lang="en-US" altLang="zh-CN" sz="1600" dirty="0">
              <a:latin typeface="微软雅黑" panose="020B0503020204020204" charset="-122"/>
              <a:ea typeface="微软雅黑" panose="020B0503020204020204" charset="-122"/>
              <a:sym typeface="+mn-ea"/>
            </a:endParaRPr>
          </a:p>
          <a:p>
            <a:pPr algn="just">
              <a:lnSpc>
                <a:spcPct val="150000"/>
              </a:lnSpc>
            </a:pPr>
            <a:r>
              <a:rPr lang="en-US" altLang="zh-CN" sz="1600" dirty="0">
                <a:latin typeface="微软雅黑" panose="020B0503020204020204" charset="-122"/>
                <a:ea typeface="微软雅黑" panose="020B0503020204020204" charset="-122"/>
                <a:sym typeface="+mn-ea"/>
              </a:rPr>
              <a:t>       </a:t>
            </a:r>
            <a:r>
              <a:rPr lang="zh-CN" altLang="en-US" sz="1600" dirty="0">
                <a:latin typeface="微软雅黑" panose="020B0503020204020204" charset="-122"/>
                <a:ea typeface="微软雅黑" panose="020B0503020204020204" charset="-122"/>
                <a:sym typeface="+mn-ea"/>
              </a:rPr>
              <a:t>根据中国电信招股说明书（艾瑞咨询研究院预测整理数据），</a:t>
            </a:r>
            <a:r>
              <a:rPr lang="en-US" altLang="zh-CN" sz="1600" dirty="0">
                <a:latin typeface="微软雅黑" panose="020B0503020204020204" charset="-122"/>
                <a:ea typeface="微软雅黑" panose="020B0503020204020204" charset="-122"/>
                <a:sym typeface="+mn-ea"/>
              </a:rPr>
              <a:t>2015-2030</a:t>
            </a:r>
            <a:r>
              <a:rPr lang="zh-CN" altLang="en-US" sz="1600" dirty="0">
                <a:latin typeface="微软雅黑" panose="020B0503020204020204" charset="-122"/>
                <a:ea typeface="微软雅黑" panose="020B0503020204020204" charset="-122"/>
                <a:sym typeface="+mn-ea"/>
              </a:rPr>
              <a:t>年中国数据量规模呈几何倍增长，</a:t>
            </a:r>
            <a:r>
              <a:rPr lang="en-US" altLang="zh-CN" sz="1600" dirty="0">
                <a:latin typeface="微软雅黑" panose="020B0503020204020204" charset="-122"/>
                <a:ea typeface="微软雅黑" panose="020B0503020204020204" charset="-122"/>
                <a:sym typeface="+mn-ea"/>
              </a:rPr>
              <a:t>2015-2030</a:t>
            </a:r>
            <a:r>
              <a:rPr lang="zh-CN" altLang="en-US" sz="1600" dirty="0">
                <a:latin typeface="微软雅黑" panose="020B0503020204020204" charset="-122"/>
                <a:ea typeface="微软雅黑" panose="020B0503020204020204" charset="-122"/>
                <a:sym typeface="+mn-ea"/>
              </a:rPr>
              <a:t>年中国数据量全球占比呈逐年上升的趋势。</a:t>
            </a:r>
            <a:endParaRPr lang="zh-CN" sz="1600"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a:srcRect l="5335" r="8504"/>
          <a:stretch>
            <a:fillRect/>
          </a:stretch>
        </p:blipFill>
        <p:spPr>
          <a:xfrm>
            <a:off x="5940152" y="1958372"/>
            <a:ext cx="2911764" cy="1921671"/>
          </a:xfrm>
          <a:prstGeom prst="rect">
            <a:avLst/>
          </a:prstGeom>
        </p:spPr>
      </p:pic>
      <p:sp>
        <p:nvSpPr>
          <p:cNvPr id="9" name="文本框 8"/>
          <p:cNvSpPr txBox="1"/>
          <p:nvPr/>
        </p:nvSpPr>
        <p:spPr>
          <a:xfrm>
            <a:off x="5866310" y="3980306"/>
            <a:ext cx="3190002" cy="253916"/>
          </a:xfrm>
          <a:prstGeom prst="rect">
            <a:avLst/>
          </a:prstGeom>
          <a:noFill/>
        </p:spPr>
        <p:txBody>
          <a:bodyPr wrap="square">
            <a:spAutoFit/>
          </a:bodyPr>
          <a:lstStyle/>
          <a:p>
            <a:r>
              <a:rPr lang="zh-CN" altLang="en-US" sz="1050" dirty="0">
                <a:latin typeface="微软雅黑" panose="020B0503020204020204" charset="-122"/>
                <a:ea typeface="微软雅黑" panose="020B0503020204020204" charset="-122"/>
              </a:rPr>
              <a:t>资料来源：中国电信招股说明书，艾瑞咨询研究院</a:t>
            </a:r>
            <a:endParaRPr lang="zh-CN" altLang="en-US" sz="1050" dirty="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大数据的概念与内涵</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36270" y="987425"/>
            <a:ext cx="7871460" cy="1289905"/>
          </a:xfrm>
          <a:prstGeom prst="rect">
            <a:avLst/>
          </a:prstGeom>
          <a:noFill/>
        </p:spPr>
        <p:txBody>
          <a:bodyPr wrap="square" rtlCol="0" anchor="t">
            <a:spAutoFit/>
          </a:bodyPr>
          <a:lstStyle/>
          <a:p>
            <a:pPr algn="l">
              <a:lnSpc>
                <a:spcPct val="150000"/>
              </a:lnSpc>
            </a:pPr>
            <a:r>
              <a:rPr lang="zh-CN" altLang="en-US" dirty="0">
                <a:latin typeface="微软雅黑" panose="020B0503020204020204" charset="-122"/>
                <a:ea typeface="微软雅黑" panose="020B0503020204020204" charset="-122"/>
                <a:sym typeface="+mn-ea"/>
              </a:rPr>
              <a:t>       大数据（</a:t>
            </a:r>
            <a:r>
              <a:rPr lang="en-US" altLang="zh-CN" dirty="0">
                <a:latin typeface="微软雅黑" panose="020B0503020204020204" charset="-122"/>
                <a:ea typeface="微软雅黑" panose="020B0503020204020204" charset="-122"/>
                <a:sym typeface="+mn-ea"/>
              </a:rPr>
              <a:t>big data</a:t>
            </a:r>
            <a:r>
              <a:rPr lang="zh-CN" altLang="en-US" dirty="0">
                <a:latin typeface="微软雅黑" panose="020B0503020204020204" charset="-122"/>
                <a:ea typeface="微软雅黑" panose="020B0503020204020204" charset="-122"/>
                <a:sym typeface="+mn-ea"/>
              </a:rPr>
              <a:t>）是指无法在一定时间范围内用常规软件工具进行捕捉、管理和处理的数据集合，是需要新处理模式才能具有更强的决策力、洞察发现力和流程优化能力的海量、高增长率和多样化的信息资产。</a:t>
            </a:r>
            <a:endParaRPr lang="zh-CN"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2468307" y="2384331"/>
            <a:ext cx="4355976" cy="2450237"/>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5_3*m_i*1_1"/>
  <p:tag name="KSO_WM_TEMPLATE_CATEGORY" val="diagram"/>
  <p:tag name="KSO_WM_TEMPLATE_INDEX" val="20230965"/>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gradient&quot;:[{&quot;brightness&quot;:0,&quot;colorType&quot;:1,&quot;foreColorIndex&quot;:5,&quot;pos&quot;:0,&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5_3*m_h_i*1_2_2"/>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2"/>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6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30965_3*m_h_a*1_2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DIAGRAM_GROUP_CODE" val="m1-1"/>
  <p:tag name="KSO_WM_UNIT_PRESET_TEXT" val="单击此处输入项正文"/>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5_3*m_h_i*1_4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1"/>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6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a"/>
  <p:tag name="KSO_WM_UNIT_INDEX" val="1_4_1"/>
  <p:tag name="KSO_WM_UNIT_ID" val="diagram20230965_3*m_h_a*1_4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DIAGRAM_GROUP_CODE" val="m1-1"/>
  <p:tag name="KSO_WM_UNIT_PRESET_TEXT" val="单击此处输入项正文"/>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5_3*m_h_i*1_3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30965_3*m_h_a*1_3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DIAGRAM_GROUP_CODE" val="m1-1"/>
  <p:tag name="KSO_WM_UNIT_PRESET_TEXT" val="单击此处输入项正文"/>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5_3*m_h_i*1_1_2"/>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2"/>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3*m_h_i*1_2_1"/>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1"/>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3*m_h_i*1_4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2"/>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3*m_h_i*1_3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2"/>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3*m_h_i*1_1_1"/>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1"/>
  <p:tag name="KSO_WM_UNIT_LINE_FORE_SCHEMECOLOR_INDEX" val="5"/>
  <p:tag name="KSO_WM_DIAGRAM_MAX_ITEMCNT" val="12"/>
  <p:tag name="KSO_WM_DIAGRAM_MIN_ITEMCNT" val="2"/>
  <p:tag name="KSO_WM_DIAGRAM_VIRTUALLY_FRAME" val="{&quot;height&quot;:355.7,&quot;width&quot;:863.15}"/>
  <p:tag name="KSO_WM_DIAGRAM_COLOR_MATCH_VALUE" val="{&quot;shape&quot;:{&quot;fill&quot;:{&quot;solid&quot;:{&quot;brightness&quot;:0,&quot;colorType&quot;:1,&quot;foreColorIndex&quot;:14,&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30965_3*m_h_a*1_2_1"/>
  <p:tag name="KSO_WM_TEMPLATE_CATEGORY" val="diagram"/>
  <p:tag name="KSO_WM_TEMPLATE_INDEX" val="20230965"/>
  <p:tag name="KSO_WM_UNIT_LAYERLEVEL" val="1_1_1"/>
  <p:tag name="KSO_WM_TAG_VERSION" val="3.0"/>
  <p:tag name="KSO_WM_BEAUTIFY_FLAG" val=""/>
  <p:tag name="KSO_WM_DIAGRAM_VERSION" val="3"/>
  <p:tag name="KSO_WM_DIAGRAM_COLOR_TRICK" val="1"/>
  <p:tag name="KSO_WM_DIAGRAM_COLOR_TEXT_CAN_REMOVE" val="n"/>
  <p:tag name="KSO_WM_UNIT_ISCONTENTSTITLE" val="0"/>
  <p:tag name="KSO_WM_UNIT_ISNUMDGMTITLE" val="0"/>
  <p:tag name="KSO_WM_DIAGRAM_GROUP_CODE" val="m1-1"/>
  <p:tag name="KSO_WM_UNIT_PRESET_TEXT" val="单击此处输入项正文"/>
  <p:tag name="KSO_WM_DIAGRAM_MAX_ITEMCNT" val="12"/>
  <p:tag name="KSO_WM_DIAGRAM_MIN_ITEMCNT" val="2"/>
  <p:tag name="KSO_WM_DIAGRAM_VIRTUALLY_FRAME" val="{&quot;height&quot;:355.7,&quot;width&quot;:863.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ISPRING_RESOURCE_PATHS_HASH_2" val="604b33db82748a16e951dcaecf34dec11d7d14a"/>
  <p:tag name="KSO_WPP_MARK_KEY" val="ff3b45bd-14e9-442e-95a8-29c75db7df00"/>
  <p:tag name="COMMONDATA" val="eyJoZGlkIjoiY2IzZmEyMTZhZDgyM2I5MDQ3OTVjZmJkNWJhMmQ1MjUifQ=="/>
  <p:tag name="RESOURCE_RECORD_KEY" val="{&quot;70&quot;:[3312660]}"/>
  <p:tag name="commondata" val="eyJoZGlkIjoiYjBiNTZkZGNhYzk1M2RkZjg5NTAxMzk3MTQ4MDg5OTQ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6174</Words>
  <Application>WPS 演示</Application>
  <PresentationFormat>全屏显示(16:9)</PresentationFormat>
  <Paragraphs>558</Paragraphs>
  <Slides>54</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Arial</vt:lpstr>
      <vt:lpstr>宋体</vt:lpstr>
      <vt:lpstr>Wingdings</vt:lpstr>
      <vt:lpstr>Arial</vt:lpstr>
      <vt:lpstr>微软雅黑</vt:lpstr>
      <vt:lpstr>Wingdings</vt:lpstr>
      <vt:lpstr>Arial Unicode MS</vt:lpstr>
      <vt:lpstr>Calibri</vt:lpstr>
      <vt:lpstr>Times New Roman</vt:lpstr>
      <vt:lpstr>Open Sans</vt:lpstr>
      <vt:lpstr>Segoe Print</vt:lpstr>
      <vt:lpstr>Open Sans</vt:lpstr>
      <vt:lpstr>Office 主题</vt:lpstr>
      <vt:lpstr>PowerPoint 演示文稿</vt:lpstr>
      <vt:lpstr>PowerPoint 演示文稿</vt:lpstr>
      <vt:lpstr>PowerPoint 演示文稿</vt:lpstr>
      <vt:lpstr>走进金融大数据新天地</vt:lpstr>
      <vt:lpstr>走进金融大数据新天地</vt:lpstr>
      <vt:lpstr>PowerPoint 演示文稿</vt:lpstr>
      <vt:lpstr>PowerPoint 演示文稿</vt:lpstr>
      <vt:lpstr>PowerPoint 演示文稿</vt:lpstr>
      <vt:lpstr>大数据的概念与内涵</vt:lpstr>
      <vt:lpstr>大数据的特征与结构类型</vt:lpstr>
      <vt:lpstr>大数据的特征与结构类型</vt:lpstr>
      <vt:lpstr>大数据的计算模式</vt:lpstr>
      <vt:lpstr>大数据的处理与分析</vt:lpstr>
      <vt:lpstr>大数据的处理与分析</vt:lpstr>
      <vt:lpstr>大数据时代的思维变革</vt:lpstr>
      <vt:lpstr>PowerPoint 演示文稿</vt:lpstr>
      <vt:lpstr>PowerPoint 演示文稿</vt:lpstr>
      <vt:lpstr>大数据的提出与演化</vt:lpstr>
      <vt:lpstr>大数据的提出与演化</vt:lpstr>
      <vt:lpstr>大数据的发展历程</vt:lpstr>
      <vt:lpstr>【数字中国】</vt:lpstr>
      <vt:lpstr>大数据在中国</vt:lpstr>
      <vt:lpstr>【数字中国】</vt:lpstr>
      <vt:lpstr>大数据在中国</vt:lpstr>
      <vt:lpstr>大数据在中国</vt:lpstr>
      <vt:lpstr>大数据在中国</vt:lpstr>
      <vt:lpstr>PowerPoint 演示文稿</vt:lpstr>
      <vt:lpstr>PowerPoint 演示文稿</vt:lpstr>
      <vt:lpstr>PowerPoint 演示文稿</vt:lpstr>
      <vt:lpstr>PowerPoint 演示文稿</vt:lpstr>
      <vt:lpstr>PowerPoint 演示文稿</vt:lpstr>
      <vt:lpstr>金融大数据的基本概念</vt:lpstr>
      <vt:lpstr>金融大数据的基本概念</vt:lpstr>
      <vt:lpstr>PowerPoint 演示文稿</vt:lpstr>
      <vt:lpstr>金融大数据的特征</vt:lpstr>
      <vt:lpstr>金融大数据的特征</vt:lpstr>
      <vt:lpstr>金融大数据的理论基础</vt:lpstr>
      <vt:lpstr>金融大数据的理论基础</vt:lpstr>
      <vt:lpstr>金融大数据的理论基础</vt:lpstr>
      <vt:lpstr>金融大数据的理论基础</vt:lpstr>
      <vt:lpstr>PowerPoint 演示文稿</vt:lpstr>
      <vt:lpstr>大数据在金融领域的应用</vt:lpstr>
      <vt:lpstr>PowerPoint 演示文稿</vt:lpstr>
      <vt:lpstr>银行业的应用现状</vt:lpstr>
      <vt:lpstr>银行业的应用现状</vt:lpstr>
      <vt:lpstr>PowerPoint 演示文稿</vt:lpstr>
      <vt:lpstr>银行业的应用现状</vt:lpstr>
      <vt:lpstr>证券业的应用现状</vt:lpstr>
      <vt:lpstr>证券业的应用现状</vt:lpstr>
      <vt:lpstr>证券业的应用现状</vt:lpstr>
      <vt:lpstr>保险业的应用现状</vt:lpstr>
      <vt:lpstr>保险业的应用现状</vt:lpstr>
      <vt:lpstr>保险业的应用现状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674</cp:revision>
  <dcterms:created xsi:type="dcterms:W3CDTF">2017-08-18T02:25:00Z</dcterms:created>
  <dcterms:modified xsi:type="dcterms:W3CDTF">2024-02-05T10:46:51Z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4DB2D23F1CEC463DB5E8D9AA7D27F539_13</vt:lpwstr>
  </property>
  <property fmtid="{D5CDD505-2E9C-101B-9397-08002B2CF9AE}" pid="3" name="KSOProductBuildVer">
    <vt:lpwstr>2052-12.1.0.16250</vt:lpwstr>
  </property>
</Properties>
</file>